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  <p:sldMasterId id="2147483899" r:id="rId5"/>
    <p:sldMasterId id="2147483904" r:id="rId6"/>
  </p:sldMasterIdLst>
  <p:notesMasterIdLst>
    <p:notesMasterId r:id="rId12"/>
  </p:notesMasterIdLst>
  <p:handoutMasterIdLst>
    <p:handoutMasterId r:id="rId13"/>
  </p:handoutMasterIdLst>
  <p:sldIdLst>
    <p:sldId id="331" r:id="rId7"/>
    <p:sldId id="333" r:id="rId8"/>
    <p:sldId id="334" r:id="rId9"/>
    <p:sldId id="335" r:id="rId10"/>
    <p:sldId id="337" r:id="rId11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页_图片版" id="{E8D0D622-F6C6-F44A-B365-B4A5FF6195C2}">
          <p14:sldIdLst>
            <p14:sldId id="331"/>
          </p14:sldIdLst>
        </p14:section>
        <p14:section name="目录页" id="{9D221634-295C-7843-AF5C-A0CB4F229241}">
          <p14:sldIdLst>
            <p14:sldId id="333"/>
            <p14:sldId id="334"/>
            <p14:sldId id="335"/>
            <p14:sldId id="337"/>
          </p14:sldIdLst>
        </p14:section>
        <p14:section name="结束页" id="{3F9D54A7-3BE2-2540-BB4C-DFE5509085F3}">
          <p14:sldIdLst/>
        </p14:section>
      </p14:sectionLst>
    </p:ex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000B"/>
    <a:srgbClr val="FFFFFF"/>
    <a:srgbClr val="151515"/>
    <a:srgbClr val="575756"/>
    <a:srgbClr val="DD4654"/>
    <a:srgbClr val="F3D2D5"/>
    <a:srgbClr val="E6A8AD"/>
    <a:srgbClr val="E57B84"/>
    <a:srgbClr val="E57984"/>
    <a:srgbClr val="BF00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291"/>
  </p:normalViewPr>
  <p:slideViewPr>
    <p:cSldViewPr snapToGrid="0" snapToObjects="1">
      <p:cViewPr varScale="1">
        <p:scale>
          <a:sx n="123" d="100"/>
          <a:sy n="123" d="100"/>
        </p:scale>
        <p:origin x="108" y="210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pPr/>
              <a:t>8/10/2021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pPr/>
              <a:t>8/10/2021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FA2DAB2-EC76-4DFC-B72E-AE3E6439B49E}" type="slidenum">
              <a:rPr lang="en-GB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</a:t>
            </a:fld>
            <a:endParaRPr lang="en-GB" altLang="en-US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2268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175" y="1709739"/>
            <a:ext cx="1051970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814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175" y="1709739"/>
            <a:ext cx="1051970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175" y="4589464"/>
            <a:ext cx="1051970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40178" y="5843589"/>
            <a:ext cx="411640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3964" y="6356351"/>
            <a:ext cx="1877158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CBCF78D5-1160-4DBB-B361-45A52F814742}" type="slidenum">
              <a:rPr lang="en-GB" altLang="en-US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647666"/>
      </p:ext>
    </p:extLst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596" y="1122363"/>
            <a:ext cx="9147572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596" y="3602038"/>
            <a:ext cx="9147572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63288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816919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175" y="1709739"/>
            <a:ext cx="1051970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9293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175" y="1709739"/>
            <a:ext cx="1051970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175" y="4589464"/>
            <a:ext cx="1051970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40178" y="5843589"/>
            <a:ext cx="411640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3964" y="6356351"/>
            <a:ext cx="1877158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CBCF78D5-1160-4DBB-B361-45A52F814742}" type="slidenum">
              <a:rPr lang="en-GB" altLang="en-US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742017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智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4025" y="256863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62AA4863-E1EF-3342-A8CB-ECD4FD06CE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xmlns="" id="{195303EA-8491-464F-99A0-67F948701C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灯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:a16="http://schemas.microsoft.com/office/drawing/2014/main" xmlns="" id="{C6D010F9-02DE-1949-B177-A4E0D2774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/>
        </p:blipFill>
        <p:spPr>
          <a:xfrm>
            <a:off x="0" y="0"/>
            <a:ext cx="12196996" cy="5602265"/>
          </a:xfrm>
          <a:prstGeom prst="rect">
            <a:avLst/>
          </a:prstGeom>
        </p:spPr>
      </p:pic>
      <p:sp>
        <p:nvSpPr>
          <p:cNvPr id="10" name="L 形 10">
            <a:extLst>
              <a:ext uri="{FF2B5EF4-FFF2-40B4-BE49-F238E27FC236}">
                <a16:creationId xmlns:a16="http://schemas.microsoft.com/office/drawing/2014/main" xmlns="" id="{0C595D57-06EA-3B46-AF21-C0EACD8F1C4E}"/>
              </a:ext>
            </a:extLst>
          </p:cNvPr>
          <p:cNvSpPr/>
          <p:nvPr userDrawn="1"/>
        </p:nvSpPr>
        <p:spPr>
          <a:xfrm rot="5400000">
            <a:off x="7881371" y="1995748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C897A368-8F39-4049-9BB0-AEB315EB7E0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xmlns="" id="{12621051-E1A4-A049-BF21-61B18B34831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9974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FB908F03-BBCC-164B-BE54-2E836D6E7C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xmlns="" id="{A3BE9F9B-07D9-DD4C-9CEF-250804A41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领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3" y="0"/>
            <a:ext cx="12201065" cy="56022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6462" y="907581"/>
            <a:ext cx="6610328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lnSpc>
                <a:spcPts val="3440"/>
              </a:lnSpc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10800000">
            <a:off x="10502896" y="1522948"/>
            <a:ext cx="71793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1878D8DD-C7E7-9345-9C0D-92472D27ADF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77530" cy="643926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9145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攀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6763" cy="56384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xmlns="" id="{6BB7B2F8-0AF7-D04F-81DD-52FDB6B732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2AF307D-40F4-EC4C-9108-79E94800752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596" y="1122363"/>
            <a:ext cx="9147572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596" y="3602038"/>
            <a:ext cx="9147572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820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1271485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1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jpe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xmlns="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4" y="5970030"/>
            <a:ext cx="2256665" cy="49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2" r:id="rId3"/>
    <p:sldLayoutId id="2147483821" r:id="rId4"/>
    <p:sldLayoutId id="2147483823" r:id="rId5"/>
    <p:sldLayoutId id="2147483824" r:id="rId6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1463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0" baseline="0" dirty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Huawei Confidential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 userDrawn="1"/>
        </p:nvGrpSpPr>
        <p:grpSpPr>
          <a:xfrm>
            <a:off x="12216278" y="2931937"/>
            <a:ext cx="1982916" cy="3934682"/>
            <a:chOff x="12216278" y="2262477"/>
            <a:chExt cx="1982916" cy="4604143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5635" y="2262477"/>
              <a:ext cx="1883559" cy="692624"/>
              <a:chOff x="12315635" y="2207613"/>
              <a:chExt cx="1883559" cy="692624"/>
            </a:xfrm>
          </p:grpSpPr>
          <p:sp>
            <p:nvSpPr>
              <p:cNvPr id="44" name="矩形 5">
                <a:extLst>
                  <a:ext uri="{FF2B5EF4-FFF2-40B4-BE49-F238E27FC236}">
                    <a16:creationId xmlns:a16="http://schemas.microsoft.com/office/drawing/2014/main" xmlns="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:a16="http://schemas.microsoft.com/office/drawing/2014/main" xmlns="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:a16="http://schemas.microsoft.com/office/drawing/2014/main" xmlns="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26898" y="2207613"/>
                <a:ext cx="38472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kumimoji="1" lang="zh-CN" altLang="en-US" sz="10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品牌色</a:t>
                </a:r>
                <a:endParaRPr kumimoji="1" lang="zh-CN" altLang="en-US" sz="10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216278" y="3080825"/>
              <a:ext cx="1982912" cy="3785795"/>
              <a:chOff x="12216278" y="3080825"/>
              <a:chExt cx="1982912" cy="3785795"/>
            </a:xfrm>
          </p:grpSpPr>
          <p:sp>
            <p:nvSpPr>
              <p:cNvPr id="28" name="矩形 12">
                <a:extLst>
                  <a:ext uri="{FF2B5EF4-FFF2-40B4-BE49-F238E27FC236}">
                    <a16:creationId xmlns:a16="http://schemas.microsoft.com/office/drawing/2014/main" xmlns="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:a16="http://schemas.microsoft.com/office/drawing/2014/main" xmlns="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:a16="http://schemas.microsoft.com/office/drawing/2014/main" xmlns="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216278" y="3080825"/>
                <a:ext cx="569387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kumimoji="1" lang="zh-CN" altLang="en-US" sz="1000" dirty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辅助色</a:t>
                </a: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:a16="http://schemas.microsoft.com/office/drawing/2014/main" xmlns="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:a16="http://schemas.microsoft.com/office/drawing/2014/main" xmlns="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:a16="http://schemas.microsoft.com/office/drawing/2014/main" xmlns="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:a16="http://schemas.microsoft.com/office/drawing/2014/main" xmlns="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:a16="http://schemas.microsoft.com/office/drawing/2014/main" xmlns="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:a16="http://schemas.microsoft.com/office/drawing/2014/main" xmlns="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:a16="http://schemas.microsoft.com/office/drawing/2014/main" xmlns="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:a16="http://schemas.microsoft.com/office/drawing/2014/main" xmlns="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:a16="http://schemas.microsoft.com/office/drawing/2014/main" xmlns="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:a16="http://schemas.microsoft.com/office/drawing/2014/main" xmlns="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:a16="http://schemas.microsoft.com/office/drawing/2014/main" xmlns="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:a16="http://schemas.microsoft.com/office/drawing/2014/main" xmlns="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xmlns="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r>
              <a:rPr kumimoji="1" lang="en-US" altLang="zh-CN" sz="779" dirty="0">
                <a:solidFill>
                  <a:srgbClr val="1D1D1B"/>
                </a:solidFill>
                <a:latin typeface="+mn-lt"/>
              </a:rPr>
              <a:t/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779" dirty="0">
                <a:solidFill>
                  <a:srgbClr val="1D1D1B"/>
                </a:solidFill>
                <a:latin typeface="+mn-lt"/>
              </a:rPr>
              <a:t/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xmlns="" id="{12B8F806-ABD5-064C-8793-5E22C72554FD}"/>
              </a:ext>
            </a:extLst>
          </p:cNvPr>
          <p:cNvSpPr txBox="1">
            <a:spLocks/>
          </p:cNvSpPr>
          <p:nvPr userDrawn="1"/>
        </p:nvSpPr>
        <p:spPr>
          <a:xfrm>
            <a:off x="7987276" y="1631849"/>
            <a:ext cx="3477701" cy="491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1"/>
              </a:lnSpc>
              <a:spcBef>
                <a:spcPts val="0"/>
              </a:spcBef>
            </a:pP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把数字世界带入每个人、每个家庭、</a:t>
            </a:r>
            <a: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/>
            </a:r>
            <a:b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</a:b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每个组织，构建万物互联的智能世界。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xmlns="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2106124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498" y="5237637"/>
            <a:ext cx="1869596" cy="40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1"/>
            <a:ext cx="12204704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528" y="365126"/>
            <a:ext cx="1051970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528" y="1825625"/>
            <a:ext cx="10519708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41" y="1455739"/>
            <a:ext cx="11488462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10283" y="6188076"/>
            <a:ext cx="987811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 smtClean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2020</a:t>
            </a:r>
          </a:p>
        </p:txBody>
      </p:sp>
      <p:sp>
        <p:nvSpPr>
          <p:cNvPr id="11" name="Rectangle 12"/>
          <p:cNvSpPr>
            <a:spLocks noChangeArrowheads="1"/>
          </p:cNvSpPr>
          <p:nvPr userDrawn="1"/>
        </p:nvSpPr>
        <p:spPr bwMode="auto">
          <a:xfrm>
            <a:off x="117521" y="6372226"/>
            <a:ext cx="189939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1200" dirty="0" smtClean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Requirements Enumeration</a:t>
            </a:r>
          </a:p>
        </p:txBody>
      </p:sp>
      <p:pic>
        <p:nvPicPr>
          <p:cNvPr id="1032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1756" y="476250"/>
            <a:ext cx="140866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9579" y="6351589"/>
            <a:ext cx="39703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3024EA66-0E5F-4DF1-A089-62C24E3657C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 dirty="0" smtClean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428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0" r:id="rId1"/>
    <p:sldLayoutId id="2147483901" r:id="rId2"/>
    <p:sldLayoutId id="2147483902" r:id="rId3"/>
    <p:sldLayoutId id="2147483903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1"/>
            <a:ext cx="12204704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528" y="365126"/>
            <a:ext cx="1051970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528" y="1825625"/>
            <a:ext cx="10519708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41" y="1455739"/>
            <a:ext cx="11488462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10283" y="6188076"/>
            <a:ext cx="987811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 smtClean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2020</a:t>
            </a:r>
          </a:p>
        </p:txBody>
      </p:sp>
      <p:sp>
        <p:nvSpPr>
          <p:cNvPr id="11" name="Rectangle 12"/>
          <p:cNvSpPr>
            <a:spLocks noChangeArrowheads="1"/>
          </p:cNvSpPr>
          <p:nvPr userDrawn="1"/>
        </p:nvSpPr>
        <p:spPr bwMode="auto">
          <a:xfrm>
            <a:off x="117521" y="6372226"/>
            <a:ext cx="189939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1200" dirty="0" smtClean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Requirements Enumeration</a:t>
            </a:r>
          </a:p>
        </p:txBody>
      </p:sp>
      <p:pic>
        <p:nvPicPr>
          <p:cNvPr id="1032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1756" y="476250"/>
            <a:ext cx="140866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9579" y="6351589"/>
            <a:ext cx="39703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3024EA66-0E5F-4DF1-A089-62C24E3657C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 dirty="0" smtClean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7476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51619" y="2008189"/>
            <a:ext cx="11460162" cy="1726903"/>
          </a:xfrm>
        </p:spPr>
        <p:txBody>
          <a:bodyPr/>
          <a:lstStyle/>
          <a:p>
            <a:pPr eaLnBrk="1" hangingPunct="1"/>
            <a:r>
              <a:rPr lang="en-GB" altLang="zh-CN" sz="4800" b="1" dirty="0"/>
              <a:t>New SID on Enhancement to the 5GC </a:t>
            </a:r>
            <a:r>
              <a:rPr lang="en-GB" altLang="zh-CN" sz="4800" b="1" dirty="0" err="1"/>
              <a:t>LoCation</a:t>
            </a:r>
            <a:r>
              <a:rPr lang="en-GB" altLang="zh-CN" sz="4800" b="1" dirty="0"/>
              <a:t> Services Phase 3</a:t>
            </a:r>
            <a:endParaRPr lang="en-GB" altLang="en-US" sz="4800" dirty="0" smtClean="0"/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>
          <a:xfrm>
            <a:off x="397669" y="4159523"/>
            <a:ext cx="7886700" cy="621733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" altLang="en-US" sz="1800" dirty="0" smtClean="0"/>
              <a:t>CATT, Huawei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" altLang="en-US" sz="1800" dirty="0" smtClean="0"/>
              <a:t>August 10th, 2021</a:t>
            </a:r>
          </a:p>
        </p:txBody>
      </p:sp>
      <p:sp>
        <p:nvSpPr>
          <p:cNvPr id="5124" name="Rectangle 3"/>
          <p:cNvSpPr>
            <a:spLocks noChangeArrowheads="1"/>
          </p:cNvSpPr>
          <p:nvPr/>
        </p:nvSpPr>
        <p:spPr bwMode="auto">
          <a:xfrm>
            <a:off x="397669" y="314325"/>
            <a:ext cx="943451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GB" altLang="en-US" sz="1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SA2 </a:t>
            </a:r>
            <a:r>
              <a:rPr lang="en-GB" altLang="en-US" sz="1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Meeting </a:t>
            </a:r>
            <a:r>
              <a:rPr lang="en-GB" altLang="en-US" sz="1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#146 </a:t>
            </a:r>
            <a:r>
              <a:rPr lang="en-GB" altLang="en-US" sz="1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(e-meeting)					</a:t>
            </a:r>
            <a:r>
              <a:rPr lang="en-GB" altLang="en-US" sz="1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S2-2106323</a:t>
            </a:r>
            <a:endParaRPr lang="en-US" altLang="en-US" sz="1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GB" altLang="en-US" sz="1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16-27 August 2021, </a:t>
            </a:r>
            <a:r>
              <a:rPr lang="en-GB" altLang="en-US" sz="1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Electronic meeting</a:t>
            </a:r>
            <a:endParaRPr lang="en-US" altLang="en-US" sz="1200" b="1" dirty="0">
              <a:solidFill>
                <a:prstClr val="black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3936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250058" y="315913"/>
            <a:ext cx="10515600" cy="838711"/>
          </a:xfrm>
        </p:spPr>
        <p:txBody>
          <a:bodyPr/>
          <a:lstStyle/>
          <a:p>
            <a:r>
              <a:rPr lang="en-US" altLang="en-US" dirty="0" smtClean="0"/>
              <a:t>Motivation#1: location data security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567" y="1809798"/>
            <a:ext cx="11809413" cy="2351935"/>
          </a:xfrm>
        </p:spPr>
        <p:txBody>
          <a:bodyPr/>
          <a:lstStyle/>
          <a:p>
            <a:pPr marL="538163" indent="-538163">
              <a:defRPr/>
            </a:pPr>
            <a:r>
              <a:rPr lang="en-US" sz="2000" dirty="0" smtClean="0"/>
              <a:t>Use case / problem to resolve</a:t>
            </a:r>
          </a:p>
          <a:p>
            <a:pPr marL="995363" lvl="1" indent="-538163">
              <a:defRPr/>
            </a:pPr>
            <a:r>
              <a:rPr lang="en-US" sz="1600" dirty="0" smtClean="0"/>
              <a:t>An overwhelming pattern for vertical network deployment is as figure (left below):</a:t>
            </a:r>
          </a:p>
          <a:p>
            <a:pPr marL="1452563" lvl="2" indent="-538163">
              <a:defRPr/>
            </a:pPr>
            <a:r>
              <a:rPr lang="en-US" sz="1400" dirty="0" smtClean="0"/>
              <a:t>Only RAN, UPF, MEC(supporting LMF functionality) is deployed in the enterprise network;</a:t>
            </a:r>
          </a:p>
          <a:p>
            <a:pPr marL="1452563" lvl="2" indent="-538163">
              <a:defRPr/>
            </a:pPr>
            <a:r>
              <a:rPr lang="en-US" altLang="zh-CN" sz="1400" dirty="0" smtClean="0"/>
              <a:t>Control </a:t>
            </a:r>
            <a:r>
              <a:rPr lang="en-US" altLang="zh-CN" sz="1400" dirty="0"/>
              <a:t>plane functions in Center Cloud</a:t>
            </a:r>
            <a:r>
              <a:rPr lang="en-US" altLang="zh-CN" sz="1400" dirty="0" smtClean="0"/>
              <a:t>like AMF, co-operate with MEC for getting  UE location; </a:t>
            </a:r>
            <a:endParaRPr lang="en-US" sz="1400" dirty="0" smtClean="0"/>
          </a:p>
          <a:p>
            <a:pPr marL="995363" lvl="1" indent="-538163">
              <a:defRPr/>
            </a:pPr>
            <a:r>
              <a:rPr lang="en-US" sz="1600" dirty="0" smtClean="0"/>
              <a:t>Location </a:t>
            </a:r>
            <a:r>
              <a:rPr lang="en-US" sz="1600" dirty="0"/>
              <a:t>signaling and </a:t>
            </a:r>
            <a:r>
              <a:rPr lang="en-US" sz="1600" dirty="0" smtClean="0"/>
              <a:t>UE location </a:t>
            </a:r>
            <a:r>
              <a:rPr lang="en-US" sz="1600" dirty="0"/>
              <a:t>data </a:t>
            </a:r>
            <a:r>
              <a:rPr lang="en-US" sz="1600" dirty="0" smtClean="0"/>
              <a:t>are exposed </a:t>
            </a:r>
            <a:r>
              <a:rPr lang="en-US" sz="1600" dirty="0"/>
              <a:t>to the public </a:t>
            </a:r>
            <a:r>
              <a:rPr lang="en-US" sz="1600" dirty="0" smtClean="0"/>
              <a:t>network</a:t>
            </a:r>
            <a:r>
              <a:rPr lang="en-US" altLang="zh-CN" sz="1600" dirty="0"/>
              <a:t>(right below figure</a:t>
            </a:r>
            <a:r>
              <a:rPr lang="en-US" altLang="zh-CN" sz="1600" dirty="0" smtClean="0"/>
              <a:t>)</a:t>
            </a:r>
            <a:r>
              <a:rPr lang="en-US" sz="1600" dirty="0" smtClean="0"/>
              <a:t>, a big concern to the enterprise</a:t>
            </a:r>
          </a:p>
          <a:p>
            <a:pPr marL="538163" lvl="1" indent="-538163">
              <a:spcBef>
                <a:spcPts val="1000"/>
              </a:spcBef>
              <a:buBlip>
                <a:blip r:embed="rId2"/>
              </a:buBlip>
              <a:defRPr/>
            </a:pPr>
            <a:r>
              <a:rPr lang="en-US" sz="2000" dirty="0" smtClean="0"/>
              <a:t>Objectives</a:t>
            </a:r>
            <a:endParaRPr lang="en-US" sz="2000" dirty="0"/>
          </a:p>
          <a:p>
            <a:pPr marL="995363" lvl="1" indent="-538163">
              <a:defRPr/>
            </a:pPr>
            <a:r>
              <a:rPr kumimoji="1" lang="en-US" altLang="zh-CN" sz="1600" dirty="0">
                <a:ea typeface="Microsoft YaHei" panose="020B0503020204020204" pitchFamily="34" charset="-122"/>
                <a:cs typeface="Arial" panose="020B0604020202020204" pitchFamily="34" charset="0"/>
              </a:rPr>
              <a:t>Define new LCS procedure for vertical network </a:t>
            </a:r>
            <a:r>
              <a:rPr kumimoji="1" lang="en-US" altLang="zh-CN" sz="1600" dirty="0" smtClean="0">
                <a:ea typeface="Microsoft YaHei" panose="020B0503020204020204" pitchFamily="34" charset="-122"/>
                <a:cs typeface="Arial" panose="020B0604020202020204" pitchFamily="34" charset="0"/>
              </a:rPr>
              <a:t>use case, </a:t>
            </a:r>
            <a:r>
              <a:rPr kumimoji="1" lang="en-US" altLang="zh-CN" sz="1600" dirty="0">
                <a:ea typeface="Microsoft YaHei" panose="020B0503020204020204" pitchFamily="34" charset="-122"/>
                <a:cs typeface="Arial" panose="020B0604020202020204" pitchFamily="34" charset="0"/>
              </a:rPr>
              <a:t>where the location data is not </a:t>
            </a:r>
            <a:r>
              <a:rPr kumimoji="1" lang="en-US" altLang="zh-CN" sz="1600" dirty="0" smtClean="0">
                <a:ea typeface="Microsoft YaHei" panose="020B0503020204020204" pitchFamily="34" charset="-122"/>
                <a:cs typeface="Arial" panose="020B0604020202020204" pitchFamily="34" charset="0"/>
              </a:rPr>
              <a:t>exposed </a:t>
            </a:r>
            <a:r>
              <a:rPr kumimoji="1" lang="en-US" altLang="zh-CN" sz="1600" dirty="0">
                <a:ea typeface="Microsoft YaHei" panose="020B0503020204020204" pitchFamily="34" charset="-122"/>
                <a:cs typeface="Arial" panose="020B0604020202020204" pitchFamily="34" charset="0"/>
              </a:rPr>
              <a:t>to public </a:t>
            </a:r>
            <a:r>
              <a:rPr kumimoji="1" lang="en-US" altLang="zh-CN" sz="1600" dirty="0" smtClean="0">
                <a:ea typeface="Microsoft YaHei" panose="020B0503020204020204" pitchFamily="34" charset="-122"/>
                <a:cs typeface="Arial" panose="020B0604020202020204" pitchFamily="34" charset="0"/>
              </a:rPr>
              <a:t>network</a:t>
            </a:r>
            <a:r>
              <a:rPr lang="en-US" altLang="zh-CN" sz="1600" dirty="0"/>
              <a:t>.</a:t>
            </a:r>
            <a:endParaRPr lang="en-US" sz="16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3985" y="4167521"/>
            <a:ext cx="2406409" cy="19452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472" y="4308529"/>
            <a:ext cx="6011043" cy="2038658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7836049" y="4188118"/>
            <a:ext cx="11575" cy="1904035"/>
          </a:xfrm>
          <a:prstGeom prst="line">
            <a:avLst/>
          </a:prstGeom>
          <a:ln w="127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69915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250058" y="315913"/>
            <a:ext cx="10515600" cy="838711"/>
          </a:xfrm>
        </p:spPr>
        <p:txBody>
          <a:bodyPr/>
          <a:lstStyle/>
          <a:p>
            <a:r>
              <a:rPr lang="en-US" altLang="en-US" dirty="0" smtClean="0"/>
              <a:t>Motivation#2: support of LPHAP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857" y="1738314"/>
            <a:ext cx="11697601" cy="2546967"/>
          </a:xfrm>
        </p:spPr>
        <p:txBody>
          <a:bodyPr/>
          <a:lstStyle/>
          <a:p>
            <a:pPr marL="538163" indent="-538163">
              <a:defRPr/>
            </a:pPr>
            <a:r>
              <a:rPr lang="en-US" sz="2000" dirty="0" smtClean="0"/>
              <a:t>SA1 work item on low power high accuracy positioning (LPHAP) has challenging requirements on 5G system, in terms of UE power saving, and positioning accuracy.</a:t>
            </a:r>
          </a:p>
          <a:p>
            <a:pPr marL="538163" indent="-538163">
              <a:defRPr/>
            </a:pPr>
            <a:r>
              <a:rPr lang="en-US" sz="2000" dirty="0"/>
              <a:t>E</a:t>
            </a:r>
            <a:r>
              <a:rPr lang="en-US" sz="2000" dirty="0" smtClean="0"/>
              <a:t>xisting positioning mechanism cannot satisfy these requirements, and in the meantime 5GS needs to support both the “normal” positioning and the LPHAP. Therefore it is necessary to introduce a new UE type i.e. “LPHAP UE”. </a:t>
            </a:r>
          </a:p>
          <a:p>
            <a:pPr marL="538163" indent="-538163">
              <a:defRPr/>
            </a:pPr>
            <a:r>
              <a:rPr lang="en-US" sz="2000" dirty="0" smtClean="0"/>
              <a:t>System level enhancement consideration:</a:t>
            </a:r>
          </a:p>
          <a:p>
            <a:pPr marL="995363" lvl="1" indent="-538163">
              <a:defRPr/>
            </a:pPr>
            <a:r>
              <a:rPr lang="en-US" sz="1800" dirty="0" smtClean="0"/>
              <a:t>AMF identifies the LPHAP UE, and manages it with “low power” mechanism.</a:t>
            </a:r>
          </a:p>
          <a:p>
            <a:pPr marL="995363" lvl="1" indent="-538163">
              <a:defRPr/>
            </a:pPr>
            <a:r>
              <a:rPr lang="en-US" sz="1800" dirty="0" smtClean="0"/>
              <a:t>LMF identifies the </a:t>
            </a:r>
            <a:r>
              <a:rPr lang="en-US" altLang="zh-CN" sz="1800" dirty="0"/>
              <a:t>LPHAP </a:t>
            </a:r>
            <a:r>
              <a:rPr lang="en-US" altLang="zh-CN" sz="1800" dirty="0" smtClean="0"/>
              <a:t>UE, and determine a specific positioning method, coordinated with RAN.</a:t>
            </a:r>
            <a:endParaRPr lang="en-US" sz="18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4807" y="4409097"/>
            <a:ext cx="3901778" cy="15180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5318" y="4421290"/>
            <a:ext cx="3956647" cy="1505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63704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250058" y="315913"/>
            <a:ext cx="10515600" cy="838711"/>
          </a:xfrm>
        </p:spPr>
        <p:txBody>
          <a:bodyPr/>
          <a:lstStyle/>
          <a:p>
            <a:r>
              <a:rPr lang="en-US" altLang="en-US" sz="4000" dirty="0" smtClean="0"/>
              <a:t>Motivation#3: Uu+PC5 combined positioning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857" y="1738315"/>
            <a:ext cx="11809413" cy="2184764"/>
          </a:xfrm>
        </p:spPr>
        <p:txBody>
          <a:bodyPr/>
          <a:lstStyle/>
          <a:p>
            <a:pPr marL="538163" indent="-538163">
              <a:defRPr/>
            </a:pPr>
            <a:r>
              <a:rPr lang="en-GB" altLang="zh-CN" sz="2400" dirty="0"/>
              <a:t>The accuracy of positioning heavily </a:t>
            </a:r>
            <a:r>
              <a:rPr lang="en-GB" altLang="zh-CN" sz="2400" dirty="0" smtClean="0"/>
              <a:t>relies </a:t>
            </a:r>
            <a:r>
              <a:rPr lang="en-US" altLang="zh-CN" sz="2400" smtClean="0"/>
              <a:t>on </a:t>
            </a:r>
            <a:r>
              <a:rPr lang="en-US" sz="2400" smtClean="0"/>
              <a:t>Line </a:t>
            </a:r>
            <a:r>
              <a:rPr lang="en-US" sz="2400" dirty="0" smtClean="0"/>
              <a:t>of Sight (</a:t>
            </a:r>
            <a:r>
              <a:rPr lang="en-US" sz="2400" dirty="0" err="1" smtClean="0"/>
              <a:t>LoS</a:t>
            </a:r>
            <a:r>
              <a:rPr lang="en-US" sz="2400" dirty="0" smtClean="0"/>
              <a:t>) path</a:t>
            </a:r>
            <a:r>
              <a:rPr lang="en-US" altLang="zh-CN" sz="2400" dirty="0" smtClean="0"/>
              <a:t>s.</a:t>
            </a:r>
          </a:p>
          <a:p>
            <a:pPr marL="538163" indent="-538163">
              <a:defRPr/>
            </a:pPr>
            <a:r>
              <a:rPr lang="en-US" altLang="zh-CN" sz="2400" dirty="0" smtClean="0"/>
              <a:t>Objects can potentially block the </a:t>
            </a:r>
            <a:r>
              <a:rPr lang="en-US" altLang="zh-CN" sz="2400" dirty="0" err="1" smtClean="0"/>
              <a:t>LoS</a:t>
            </a:r>
            <a:r>
              <a:rPr lang="en-US" altLang="zh-CN" sz="2400" dirty="0" smtClean="0"/>
              <a:t> paths in the indoor positioning cases, e.g., high big shelters in the warehouse.</a:t>
            </a:r>
          </a:p>
          <a:p>
            <a:pPr marL="538163" indent="-538163">
              <a:defRPr/>
            </a:pPr>
            <a:r>
              <a:rPr lang="en-US" altLang="zh-CN" sz="2400" dirty="0" smtClean="0"/>
              <a:t>Additional low complexity node is required to create more potential </a:t>
            </a:r>
            <a:r>
              <a:rPr lang="en-US" altLang="zh-CN" sz="2400" dirty="0" err="1" smtClean="0"/>
              <a:t>LoS</a:t>
            </a:r>
            <a:r>
              <a:rPr lang="en-US" altLang="zh-CN" sz="2400" dirty="0" smtClean="0"/>
              <a:t> paths, i.e.,  UE-type nodes is deployed as complementary nodes to assist positioning.</a:t>
            </a:r>
          </a:p>
          <a:p>
            <a:pPr marL="538163" indent="-538163">
              <a:defRPr/>
            </a:pPr>
            <a:endParaRPr lang="en-US" sz="2400" dirty="0" smtClean="0"/>
          </a:p>
          <a:p>
            <a:pPr marL="538163" indent="-538163">
              <a:defRPr/>
            </a:pPr>
            <a:endParaRPr lang="en-US" sz="2400" dirty="0"/>
          </a:p>
        </p:txBody>
      </p:sp>
      <p:grpSp>
        <p:nvGrpSpPr>
          <p:cNvPr id="98" name="组合 97"/>
          <p:cNvGrpSpPr/>
          <p:nvPr/>
        </p:nvGrpSpPr>
        <p:grpSpPr>
          <a:xfrm rot="10800000">
            <a:off x="9350209" y="5601938"/>
            <a:ext cx="173148" cy="265722"/>
            <a:chOff x="3299266" y="4943563"/>
            <a:chExt cx="276294" cy="386412"/>
          </a:xfrm>
        </p:grpSpPr>
        <p:sp>
          <p:nvSpPr>
            <p:cNvPr id="124" name="椭圆 123"/>
            <p:cNvSpPr/>
            <p:nvPr/>
          </p:nvSpPr>
          <p:spPr>
            <a:xfrm>
              <a:off x="3299266" y="4943563"/>
              <a:ext cx="276294" cy="254714"/>
            </a:xfrm>
            <a:prstGeom prst="ellipse">
              <a:avLst/>
            </a:prstGeom>
            <a:solidFill>
              <a:srgbClr val="EA5A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66666"/>
                </a:solidFill>
              </a:endParaRPr>
            </a:p>
          </p:txBody>
        </p:sp>
        <p:sp>
          <p:nvSpPr>
            <p:cNvPr id="125" name="Freeform 765"/>
            <p:cNvSpPr>
              <a:spLocks/>
            </p:cNvSpPr>
            <p:nvPr/>
          </p:nvSpPr>
          <p:spPr bwMode="auto">
            <a:xfrm>
              <a:off x="3350712" y="5196210"/>
              <a:ext cx="168069" cy="67866"/>
            </a:xfrm>
            <a:custGeom>
              <a:avLst/>
              <a:gdLst>
                <a:gd name="T0" fmla="*/ 2147483647 w 60"/>
                <a:gd name="T1" fmla="*/ 2147483647 h 24"/>
                <a:gd name="T2" fmla="*/ 2147483647 w 60"/>
                <a:gd name="T3" fmla="*/ 2147483647 h 24"/>
                <a:gd name="T4" fmla="*/ 2147483647 w 60"/>
                <a:gd name="T5" fmla="*/ 2147483647 h 24"/>
                <a:gd name="T6" fmla="*/ 2147483647 w 60"/>
                <a:gd name="T7" fmla="*/ 2147483647 h 24"/>
                <a:gd name="T8" fmla="*/ 2147483647 w 60"/>
                <a:gd name="T9" fmla="*/ 2147483647 h 24"/>
                <a:gd name="T10" fmla="*/ 2147483647 w 60"/>
                <a:gd name="T11" fmla="*/ 2147483647 h 24"/>
                <a:gd name="T12" fmla="*/ 2147483647 w 60"/>
                <a:gd name="T13" fmla="*/ 2147483647 h 24"/>
                <a:gd name="T14" fmla="*/ 2147483647 w 60"/>
                <a:gd name="T15" fmla="*/ 2147483647 h 24"/>
                <a:gd name="T16" fmla="*/ 2147483647 w 60"/>
                <a:gd name="T17" fmla="*/ 2147483647 h 24"/>
                <a:gd name="T18" fmla="*/ 2147483647 w 60"/>
                <a:gd name="T19" fmla="*/ 2147483647 h 24"/>
                <a:gd name="T20" fmla="*/ 2147483647 w 60"/>
                <a:gd name="T21" fmla="*/ 2147483647 h 24"/>
                <a:gd name="T22" fmla="*/ 2147483647 w 60"/>
                <a:gd name="T23" fmla="*/ 2147483647 h 24"/>
                <a:gd name="T24" fmla="*/ 2147483647 w 60"/>
                <a:gd name="T25" fmla="*/ 2147483647 h 24"/>
                <a:gd name="T26" fmla="*/ 2147483647 w 60"/>
                <a:gd name="T27" fmla="*/ 2147483647 h 24"/>
                <a:gd name="T28" fmla="*/ 2147483647 w 60"/>
                <a:gd name="T29" fmla="*/ 2147483647 h 24"/>
                <a:gd name="T30" fmla="*/ 2147483647 w 60"/>
                <a:gd name="T31" fmla="*/ 2147483647 h 24"/>
                <a:gd name="T32" fmla="*/ 2147483647 w 60"/>
                <a:gd name="T33" fmla="*/ 2147483647 h 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0"/>
                <a:gd name="T52" fmla="*/ 0 h 24"/>
                <a:gd name="T53" fmla="*/ 60 w 60"/>
                <a:gd name="T54" fmla="*/ 24 h 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0" h="24">
                  <a:moveTo>
                    <a:pt x="58" y="11"/>
                  </a:moveTo>
                  <a:cubicBezTo>
                    <a:pt x="48" y="19"/>
                    <a:pt x="39" y="22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13" y="24"/>
                    <a:pt x="2" y="11"/>
                    <a:pt x="2" y="11"/>
                  </a:cubicBezTo>
                  <a:cubicBezTo>
                    <a:pt x="0" y="9"/>
                    <a:pt x="0" y="5"/>
                    <a:pt x="2" y="3"/>
                  </a:cubicBezTo>
                  <a:cubicBezTo>
                    <a:pt x="5" y="0"/>
                    <a:pt x="8" y="1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4"/>
                    <a:pt x="12" y="4"/>
                  </a:cubicBezTo>
                  <a:cubicBezTo>
                    <a:pt x="13" y="5"/>
                    <a:pt x="14" y="6"/>
                    <a:pt x="16" y="7"/>
                  </a:cubicBezTo>
                  <a:cubicBezTo>
                    <a:pt x="19" y="9"/>
                    <a:pt x="24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6" y="11"/>
                    <a:pt x="42" y="9"/>
                    <a:pt x="50" y="2"/>
                  </a:cubicBezTo>
                  <a:cubicBezTo>
                    <a:pt x="52" y="0"/>
                    <a:pt x="56" y="0"/>
                    <a:pt x="58" y="3"/>
                  </a:cubicBezTo>
                  <a:cubicBezTo>
                    <a:pt x="59" y="4"/>
                    <a:pt x="60" y="5"/>
                    <a:pt x="60" y="6"/>
                  </a:cubicBezTo>
                  <a:cubicBezTo>
                    <a:pt x="60" y="8"/>
                    <a:pt x="59" y="10"/>
                    <a:pt x="58" y="11"/>
                  </a:cubicBezTo>
                  <a:close/>
                </a:path>
              </a:pathLst>
            </a:custGeom>
            <a:solidFill>
              <a:srgbClr val="EA5A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26" name="Freeform 766"/>
            <p:cNvSpPr>
              <a:spLocks/>
            </p:cNvSpPr>
            <p:nvPr/>
          </p:nvSpPr>
          <p:spPr bwMode="auto">
            <a:xfrm>
              <a:off x="3306009" y="5245440"/>
              <a:ext cx="262235" cy="84535"/>
            </a:xfrm>
            <a:custGeom>
              <a:avLst/>
              <a:gdLst>
                <a:gd name="T0" fmla="*/ 2147483647 w 93"/>
                <a:gd name="T1" fmla="*/ 2147483647 h 30"/>
                <a:gd name="T2" fmla="*/ 2147483647 w 93"/>
                <a:gd name="T3" fmla="*/ 2147483647 h 30"/>
                <a:gd name="T4" fmla="*/ 2147483647 w 93"/>
                <a:gd name="T5" fmla="*/ 2147483647 h 30"/>
                <a:gd name="T6" fmla="*/ 2147483647 w 93"/>
                <a:gd name="T7" fmla="*/ 2147483647 h 30"/>
                <a:gd name="T8" fmla="*/ 2147483647 w 93"/>
                <a:gd name="T9" fmla="*/ 2147483647 h 30"/>
                <a:gd name="T10" fmla="*/ 2147483647 w 93"/>
                <a:gd name="T11" fmla="*/ 2147483647 h 30"/>
                <a:gd name="T12" fmla="*/ 2147483647 w 93"/>
                <a:gd name="T13" fmla="*/ 2147483647 h 30"/>
                <a:gd name="T14" fmla="*/ 2147483647 w 93"/>
                <a:gd name="T15" fmla="*/ 2147483647 h 30"/>
                <a:gd name="T16" fmla="*/ 2147483647 w 93"/>
                <a:gd name="T17" fmla="*/ 2147483647 h 30"/>
                <a:gd name="T18" fmla="*/ 2147483647 w 93"/>
                <a:gd name="T19" fmla="*/ 2147483647 h 30"/>
                <a:gd name="T20" fmla="*/ 2147483647 w 93"/>
                <a:gd name="T21" fmla="*/ 2147483647 h 30"/>
                <a:gd name="T22" fmla="*/ 2147483647 w 93"/>
                <a:gd name="T23" fmla="*/ 2147483647 h 30"/>
                <a:gd name="T24" fmla="*/ 2147483647 w 93"/>
                <a:gd name="T25" fmla="*/ 2147483647 h 3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3"/>
                <a:gd name="T40" fmla="*/ 0 h 30"/>
                <a:gd name="T41" fmla="*/ 93 w 93"/>
                <a:gd name="T42" fmla="*/ 30 h 3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3" h="30">
                  <a:moveTo>
                    <a:pt x="91" y="11"/>
                  </a:moveTo>
                  <a:cubicBezTo>
                    <a:pt x="77" y="23"/>
                    <a:pt x="62" y="28"/>
                    <a:pt x="50" y="29"/>
                  </a:cubicBezTo>
                  <a:cubicBezTo>
                    <a:pt x="21" y="30"/>
                    <a:pt x="3" y="11"/>
                    <a:pt x="2" y="11"/>
                  </a:cubicBezTo>
                  <a:cubicBezTo>
                    <a:pt x="0" y="9"/>
                    <a:pt x="0" y="5"/>
                    <a:pt x="2" y="3"/>
                  </a:cubicBezTo>
                  <a:cubicBezTo>
                    <a:pt x="5" y="0"/>
                    <a:pt x="8" y="0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4"/>
                    <a:pt x="12" y="4"/>
                    <a:pt x="13" y="5"/>
                  </a:cubicBezTo>
                  <a:cubicBezTo>
                    <a:pt x="15" y="6"/>
                    <a:pt x="18" y="8"/>
                    <a:pt x="21" y="10"/>
                  </a:cubicBezTo>
                  <a:cubicBezTo>
                    <a:pt x="28" y="14"/>
                    <a:pt x="38" y="18"/>
                    <a:pt x="49" y="17"/>
                  </a:cubicBezTo>
                  <a:cubicBezTo>
                    <a:pt x="59" y="17"/>
                    <a:pt x="71" y="13"/>
                    <a:pt x="83" y="2"/>
                  </a:cubicBezTo>
                  <a:cubicBezTo>
                    <a:pt x="86" y="0"/>
                    <a:pt x="90" y="0"/>
                    <a:pt x="92" y="3"/>
                  </a:cubicBezTo>
                  <a:cubicBezTo>
                    <a:pt x="93" y="4"/>
                    <a:pt x="93" y="5"/>
                    <a:pt x="93" y="6"/>
                  </a:cubicBezTo>
                  <a:cubicBezTo>
                    <a:pt x="93" y="8"/>
                    <a:pt x="93" y="10"/>
                    <a:pt x="91" y="11"/>
                  </a:cubicBezTo>
                  <a:close/>
                </a:path>
              </a:pathLst>
            </a:custGeom>
            <a:solidFill>
              <a:srgbClr val="EA5A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27" name="Rectangle 769"/>
            <p:cNvSpPr>
              <a:spLocks noChangeArrowheads="1"/>
            </p:cNvSpPr>
            <p:nvPr/>
          </p:nvSpPr>
          <p:spPr bwMode="auto">
            <a:xfrm>
              <a:off x="3342943" y="5058133"/>
              <a:ext cx="75652" cy="155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28" name="Rectangle 770"/>
            <p:cNvSpPr>
              <a:spLocks noChangeArrowheads="1"/>
            </p:cNvSpPr>
            <p:nvPr/>
          </p:nvSpPr>
          <p:spPr bwMode="auto">
            <a:xfrm>
              <a:off x="3455019" y="5058133"/>
              <a:ext cx="76352" cy="155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29" name="Rectangle 771"/>
            <p:cNvSpPr>
              <a:spLocks noChangeArrowheads="1"/>
            </p:cNvSpPr>
            <p:nvPr/>
          </p:nvSpPr>
          <p:spPr bwMode="auto">
            <a:xfrm>
              <a:off x="3427000" y="4984625"/>
              <a:ext cx="18212" cy="651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30" name="Rectangle 772"/>
            <p:cNvSpPr>
              <a:spLocks noChangeArrowheads="1"/>
            </p:cNvSpPr>
            <p:nvPr/>
          </p:nvSpPr>
          <p:spPr bwMode="auto">
            <a:xfrm>
              <a:off x="3427000" y="5080843"/>
              <a:ext cx="18212" cy="651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 rot="10800000">
            <a:off x="7792775" y="5633058"/>
            <a:ext cx="173148" cy="265722"/>
            <a:chOff x="3299266" y="4943563"/>
            <a:chExt cx="276294" cy="386412"/>
          </a:xfrm>
        </p:grpSpPr>
        <p:sp>
          <p:nvSpPr>
            <p:cNvPr id="117" name="椭圆 116"/>
            <p:cNvSpPr/>
            <p:nvPr/>
          </p:nvSpPr>
          <p:spPr>
            <a:xfrm>
              <a:off x="3299266" y="4943563"/>
              <a:ext cx="276294" cy="254714"/>
            </a:xfrm>
            <a:prstGeom prst="ellipse">
              <a:avLst/>
            </a:prstGeom>
            <a:solidFill>
              <a:srgbClr val="EA5A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66666"/>
                </a:solidFill>
              </a:endParaRPr>
            </a:p>
          </p:txBody>
        </p:sp>
        <p:sp>
          <p:nvSpPr>
            <p:cNvPr id="118" name="Freeform 765"/>
            <p:cNvSpPr>
              <a:spLocks/>
            </p:cNvSpPr>
            <p:nvPr/>
          </p:nvSpPr>
          <p:spPr bwMode="auto">
            <a:xfrm>
              <a:off x="3350712" y="5196210"/>
              <a:ext cx="168069" cy="67866"/>
            </a:xfrm>
            <a:custGeom>
              <a:avLst/>
              <a:gdLst>
                <a:gd name="T0" fmla="*/ 2147483647 w 60"/>
                <a:gd name="T1" fmla="*/ 2147483647 h 24"/>
                <a:gd name="T2" fmla="*/ 2147483647 w 60"/>
                <a:gd name="T3" fmla="*/ 2147483647 h 24"/>
                <a:gd name="T4" fmla="*/ 2147483647 w 60"/>
                <a:gd name="T5" fmla="*/ 2147483647 h 24"/>
                <a:gd name="T6" fmla="*/ 2147483647 w 60"/>
                <a:gd name="T7" fmla="*/ 2147483647 h 24"/>
                <a:gd name="T8" fmla="*/ 2147483647 w 60"/>
                <a:gd name="T9" fmla="*/ 2147483647 h 24"/>
                <a:gd name="T10" fmla="*/ 2147483647 w 60"/>
                <a:gd name="T11" fmla="*/ 2147483647 h 24"/>
                <a:gd name="T12" fmla="*/ 2147483647 w 60"/>
                <a:gd name="T13" fmla="*/ 2147483647 h 24"/>
                <a:gd name="T14" fmla="*/ 2147483647 w 60"/>
                <a:gd name="T15" fmla="*/ 2147483647 h 24"/>
                <a:gd name="T16" fmla="*/ 2147483647 w 60"/>
                <a:gd name="T17" fmla="*/ 2147483647 h 24"/>
                <a:gd name="T18" fmla="*/ 2147483647 w 60"/>
                <a:gd name="T19" fmla="*/ 2147483647 h 24"/>
                <a:gd name="T20" fmla="*/ 2147483647 w 60"/>
                <a:gd name="T21" fmla="*/ 2147483647 h 24"/>
                <a:gd name="T22" fmla="*/ 2147483647 w 60"/>
                <a:gd name="T23" fmla="*/ 2147483647 h 24"/>
                <a:gd name="T24" fmla="*/ 2147483647 w 60"/>
                <a:gd name="T25" fmla="*/ 2147483647 h 24"/>
                <a:gd name="T26" fmla="*/ 2147483647 w 60"/>
                <a:gd name="T27" fmla="*/ 2147483647 h 24"/>
                <a:gd name="T28" fmla="*/ 2147483647 w 60"/>
                <a:gd name="T29" fmla="*/ 2147483647 h 24"/>
                <a:gd name="T30" fmla="*/ 2147483647 w 60"/>
                <a:gd name="T31" fmla="*/ 2147483647 h 24"/>
                <a:gd name="T32" fmla="*/ 2147483647 w 60"/>
                <a:gd name="T33" fmla="*/ 2147483647 h 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0"/>
                <a:gd name="T52" fmla="*/ 0 h 24"/>
                <a:gd name="T53" fmla="*/ 60 w 60"/>
                <a:gd name="T54" fmla="*/ 24 h 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0" h="24">
                  <a:moveTo>
                    <a:pt x="58" y="11"/>
                  </a:moveTo>
                  <a:cubicBezTo>
                    <a:pt x="48" y="19"/>
                    <a:pt x="39" y="22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13" y="24"/>
                    <a:pt x="2" y="11"/>
                    <a:pt x="2" y="11"/>
                  </a:cubicBezTo>
                  <a:cubicBezTo>
                    <a:pt x="0" y="9"/>
                    <a:pt x="0" y="5"/>
                    <a:pt x="2" y="3"/>
                  </a:cubicBezTo>
                  <a:cubicBezTo>
                    <a:pt x="5" y="0"/>
                    <a:pt x="8" y="1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4"/>
                    <a:pt x="12" y="4"/>
                  </a:cubicBezTo>
                  <a:cubicBezTo>
                    <a:pt x="13" y="5"/>
                    <a:pt x="14" y="6"/>
                    <a:pt x="16" y="7"/>
                  </a:cubicBezTo>
                  <a:cubicBezTo>
                    <a:pt x="19" y="9"/>
                    <a:pt x="24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6" y="11"/>
                    <a:pt x="42" y="9"/>
                    <a:pt x="50" y="2"/>
                  </a:cubicBezTo>
                  <a:cubicBezTo>
                    <a:pt x="52" y="0"/>
                    <a:pt x="56" y="0"/>
                    <a:pt x="58" y="3"/>
                  </a:cubicBezTo>
                  <a:cubicBezTo>
                    <a:pt x="59" y="4"/>
                    <a:pt x="60" y="5"/>
                    <a:pt x="60" y="6"/>
                  </a:cubicBezTo>
                  <a:cubicBezTo>
                    <a:pt x="60" y="8"/>
                    <a:pt x="59" y="10"/>
                    <a:pt x="58" y="11"/>
                  </a:cubicBezTo>
                  <a:close/>
                </a:path>
              </a:pathLst>
            </a:custGeom>
            <a:solidFill>
              <a:srgbClr val="EA5A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19" name="Freeform 766"/>
            <p:cNvSpPr>
              <a:spLocks/>
            </p:cNvSpPr>
            <p:nvPr/>
          </p:nvSpPr>
          <p:spPr bwMode="auto">
            <a:xfrm>
              <a:off x="3306009" y="5245440"/>
              <a:ext cx="262235" cy="84535"/>
            </a:xfrm>
            <a:custGeom>
              <a:avLst/>
              <a:gdLst>
                <a:gd name="T0" fmla="*/ 2147483647 w 93"/>
                <a:gd name="T1" fmla="*/ 2147483647 h 30"/>
                <a:gd name="T2" fmla="*/ 2147483647 w 93"/>
                <a:gd name="T3" fmla="*/ 2147483647 h 30"/>
                <a:gd name="T4" fmla="*/ 2147483647 w 93"/>
                <a:gd name="T5" fmla="*/ 2147483647 h 30"/>
                <a:gd name="T6" fmla="*/ 2147483647 w 93"/>
                <a:gd name="T7" fmla="*/ 2147483647 h 30"/>
                <a:gd name="T8" fmla="*/ 2147483647 w 93"/>
                <a:gd name="T9" fmla="*/ 2147483647 h 30"/>
                <a:gd name="T10" fmla="*/ 2147483647 w 93"/>
                <a:gd name="T11" fmla="*/ 2147483647 h 30"/>
                <a:gd name="T12" fmla="*/ 2147483647 w 93"/>
                <a:gd name="T13" fmla="*/ 2147483647 h 30"/>
                <a:gd name="T14" fmla="*/ 2147483647 w 93"/>
                <a:gd name="T15" fmla="*/ 2147483647 h 30"/>
                <a:gd name="T16" fmla="*/ 2147483647 w 93"/>
                <a:gd name="T17" fmla="*/ 2147483647 h 30"/>
                <a:gd name="T18" fmla="*/ 2147483647 w 93"/>
                <a:gd name="T19" fmla="*/ 2147483647 h 30"/>
                <a:gd name="T20" fmla="*/ 2147483647 w 93"/>
                <a:gd name="T21" fmla="*/ 2147483647 h 30"/>
                <a:gd name="T22" fmla="*/ 2147483647 w 93"/>
                <a:gd name="T23" fmla="*/ 2147483647 h 30"/>
                <a:gd name="T24" fmla="*/ 2147483647 w 93"/>
                <a:gd name="T25" fmla="*/ 2147483647 h 3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3"/>
                <a:gd name="T40" fmla="*/ 0 h 30"/>
                <a:gd name="T41" fmla="*/ 93 w 93"/>
                <a:gd name="T42" fmla="*/ 30 h 3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3" h="30">
                  <a:moveTo>
                    <a:pt x="91" y="11"/>
                  </a:moveTo>
                  <a:cubicBezTo>
                    <a:pt x="77" y="23"/>
                    <a:pt x="62" y="28"/>
                    <a:pt x="50" y="29"/>
                  </a:cubicBezTo>
                  <a:cubicBezTo>
                    <a:pt x="21" y="30"/>
                    <a:pt x="3" y="11"/>
                    <a:pt x="2" y="11"/>
                  </a:cubicBezTo>
                  <a:cubicBezTo>
                    <a:pt x="0" y="9"/>
                    <a:pt x="0" y="5"/>
                    <a:pt x="2" y="3"/>
                  </a:cubicBezTo>
                  <a:cubicBezTo>
                    <a:pt x="5" y="0"/>
                    <a:pt x="8" y="0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4"/>
                    <a:pt x="12" y="4"/>
                    <a:pt x="13" y="5"/>
                  </a:cubicBezTo>
                  <a:cubicBezTo>
                    <a:pt x="15" y="6"/>
                    <a:pt x="18" y="8"/>
                    <a:pt x="21" y="10"/>
                  </a:cubicBezTo>
                  <a:cubicBezTo>
                    <a:pt x="28" y="14"/>
                    <a:pt x="38" y="18"/>
                    <a:pt x="49" y="17"/>
                  </a:cubicBezTo>
                  <a:cubicBezTo>
                    <a:pt x="59" y="17"/>
                    <a:pt x="71" y="13"/>
                    <a:pt x="83" y="2"/>
                  </a:cubicBezTo>
                  <a:cubicBezTo>
                    <a:pt x="86" y="0"/>
                    <a:pt x="90" y="0"/>
                    <a:pt x="92" y="3"/>
                  </a:cubicBezTo>
                  <a:cubicBezTo>
                    <a:pt x="93" y="4"/>
                    <a:pt x="93" y="5"/>
                    <a:pt x="93" y="6"/>
                  </a:cubicBezTo>
                  <a:cubicBezTo>
                    <a:pt x="93" y="8"/>
                    <a:pt x="93" y="10"/>
                    <a:pt x="91" y="11"/>
                  </a:cubicBezTo>
                  <a:close/>
                </a:path>
              </a:pathLst>
            </a:custGeom>
            <a:solidFill>
              <a:srgbClr val="EA5A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20" name="Rectangle 769"/>
            <p:cNvSpPr>
              <a:spLocks noChangeArrowheads="1"/>
            </p:cNvSpPr>
            <p:nvPr/>
          </p:nvSpPr>
          <p:spPr bwMode="auto">
            <a:xfrm>
              <a:off x="3342943" y="5058133"/>
              <a:ext cx="75652" cy="155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21" name="Rectangle 770"/>
            <p:cNvSpPr>
              <a:spLocks noChangeArrowheads="1"/>
            </p:cNvSpPr>
            <p:nvPr/>
          </p:nvSpPr>
          <p:spPr bwMode="auto">
            <a:xfrm>
              <a:off x="3455019" y="5058133"/>
              <a:ext cx="76352" cy="155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22" name="Rectangle 771"/>
            <p:cNvSpPr>
              <a:spLocks noChangeArrowheads="1"/>
            </p:cNvSpPr>
            <p:nvPr/>
          </p:nvSpPr>
          <p:spPr bwMode="auto">
            <a:xfrm>
              <a:off x="3427000" y="4984625"/>
              <a:ext cx="18212" cy="651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23" name="Rectangle 772"/>
            <p:cNvSpPr>
              <a:spLocks noChangeArrowheads="1"/>
            </p:cNvSpPr>
            <p:nvPr/>
          </p:nvSpPr>
          <p:spPr bwMode="auto">
            <a:xfrm>
              <a:off x="3427000" y="5080843"/>
              <a:ext cx="18212" cy="651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</p:grpSp>
      <p:sp>
        <p:nvSpPr>
          <p:cNvPr id="102" name="Freeform 8"/>
          <p:cNvSpPr>
            <a:spLocks/>
          </p:cNvSpPr>
          <p:nvPr/>
        </p:nvSpPr>
        <p:spPr bwMode="auto">
          <a:xfrm rot="1500000">
            <a:off x="8104503" y="5353334"/>
            <a:ext cx="107740" cy="268611"/>
          </a:xfrm>
          <a:custGeom>
            <a:avLst/>
            <a:gdLst>
              <a:gd name="T0" fmla="*/ 2147483647 w 55"/>
              <a:gd name="T1" fmla="*/ 2147483647 h 134"/>
              <a:gd name="T2" fmla="*/ 2147483647 w 55"/>
              <a:gd name="T3" fmla="*/ 2147483647 h 134"/>
              <a:gd name="T4" fmla="*/ 2147483647 w 55"/>
              <a:gd name="T5" fmla="*/ 2147483647 h 134"/>
              <a:gd name="T6" fmla="*/ 2147483647 w 55"/>
              <a:gd name="T7" fmla="*/ 2147483647 h 134"/>
              <a:gd name="T8" fmla="*/ 2147483647 w 55"/>
              <a:gd name="T9" fmla="*/ 2147483647 h 134"/>
              <a:gd name="T10" fmla="*/ 2147483647 w 55"/>
              <a:gd name="T11" fmla="*/ 2147483647 h 134"/>
              <a:gd name="T12" fmla="*/ 2147483647 w 55"/>
              <a:gd name="T13" fmla="*/ 2147483647 h 1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5"/>
              <a:gd name="T22" fmla="*/ 0 h 134"/>
              <a:gd name="T23" fmla="*/ 55 w 55"/>
              <a:gd name="T24" fmla="*/ 134 h 13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5" h="134">
                <a:moveTo>
                  <a:pt x="2" y="133"/>
                </a:moveTo>
                <a:cubicBezTo>
                  <a:pt x="0" y="132"/>
                  <a:pt x="26" y="81"/>
                  <a:pt x="26" y="79"/>
                </a:cubicBezTo>
                <a:cubicBezTo>
                  <a:pt x="25" y="76"/>
                  <a:pt x="2" y="66"/>
                  <a:pt x="1" y="62"/>
                </a:cubicBezTo>
                <a:cubicBezTo>
                  <a:pt x="0" y="58"/>
                  <a:pt x="53" y="0"/>
                  <a:pt x="54" y="1"/>
                </a:cubicBezTo>
                <a:cubicBezTo>
                  <a:pt x="55" y="3"/>
                  <a:pt x="29" y="54"/>
                  <a:pt x="30" y="56"/>
                </a:cubicBezTo>
                <a:cubicBezTo>
                  <a:pt x="30" y="58"/>
                  <a:pt x="54" y="68"/>
                  <a:pt x="54" y="73"/>
                </a:cubicBezTo>
                <a:cubicBezTo>
                  <a:pt x="55" y="77"/>
                  <a:pt x="3" y="134"/>
                  <a:pt x="2" y="133"/>
                </a:cubicBezTo>
              </a:path>
            </a:pathLst>
          </a:custGeom>
          <a:solidFill>
            <a:srgbClr val="EA5A4F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1D1D1A"/>
              </a:solidFill>
            </a:endParaRPr>
          </a:p>
        </p:txBody>
      </p:sp>
      <p:sp>
        <p:nvSpPr>
          <p:cNvPr id="103" name="Freeform 8"/>
          <p:cNvSpPr>
            <a:spLocks/>
          </p:cNvSpPr>
          <p:nvPr/>
        </p:nvSpPr>
        <p:spPr bwMode="auto">
          <a:xfrm rot="17700000">
            <a:off x="9037663" y="5318240"/>
            <a:ext cx="112141" cy="258071"/>
          </a:xfrm>
          <a:custGeom>
            <a:avLst/>
            <a:gdLst>
              <a:gd name="T0" fmla="*/ 2147483647 w 55"/>
              <a:gd name="T1" fmla="*/ 2147483647 h 134"/>
              <a:gd name="T2" fmla="*/ 2147483647 w 55"/>
              <a:gd name="T3" fmla="*/ 2147483647 h 134"/>
              <a:gd name="T4" fmla="*/ 2147483647 w 55"/>
              <a:gd name="T5" fmla="*/ 2147483647 h 134"/>
              <a:gd name="T6" fmla="*/ 2147483647 w 55"/>
              <a:gd name="T7" fmla="*/ 2147483647 h 134"/>
              <a:gd name="T8" fmla="*/ 2147483647 w 55"/>
              <a:gd name="T9" fmla="*/ 2147483647 h 134"/>
              <a:gd name="T10" fmla="*/ 2147483647 w 55"/>
              <a:gd name="T11" fmla="*/ 2147483647 h 134"/>
              <a:gd name="T12" fmla="*/ 2147483647 w 55"/>
              <a:gd name="T13" fmla="*/ 2147483647 h 1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5"/>
              <a:gd name="T22" fmla="*/ 0 h 134"/>
              <a:gd name="T23" fmla="*/ 55 w 55"/>
              <a:gd name="T24" fmla="*/ 134 h 13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5" h="134">
                <a:moveTo>
                  <a:pt x="2" y="133"/>
                </a:moveTo>
                <a:cubicBezTo>
                  <a:pt x="0" y="132"/>
                  <a:pt x="26" y="81"/>
                  <a:pt x="26" y="79"/>
                </a:cubicBezTo>
                <a:cubicBezTo>
                  <a:pt x="25" y="76"/>
                  <a:pt x="2" y="66"/>
                  <a:pt x="1" y="62"/>
                </a:cubicBezTo>
                <a:cubicBezTo>
                  <a:pt x="0" y="58"/>
                  <a:pt x="53" y="0"/>
                  <a:pt x="54" y="1"/>
                </a:cubicBezTo>
                <a:cubicBezTo>
                  <a:pt x="55" y="3"/>
                  <a:pt x="29" y="54"/>
                  <a:pt x="30" y="56"/>
                </a:cubicBezTo>
                <a:cubicBezTo>
                  <a:pt x="30" y="58"/>
                  <a:pt x="54" y="68"/>
                  <a:pt x="54" y="73"/>
                </a:cubicBezTo>
                <a:cubicBezTo>
                  <a:pt x="55" y="77"/>
                  <a:pt x="3" y="134"/>
                  <a:pt x="2" y="133"/>
                </a:cubicBezTo>
              </a:path>
            </a:pathLst>
          </a:custGeom>
          <a:solidFill>
            <a:srgbClr val="EA5A4F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1D1D1A"/>
              </a:solidFill>
            </a:endParaRPr>
          </a:p>
        </p:txBody>
      </p:sp>
      <p:sp>
        <p:nvSpPr>
          <p:cNvPr id="104" name="Rectangle 650"/>
          <p:cNvSpPr>
            <a:spLocks noChangeArrowheads="1"/>
          </p:cNvSpPr>
          <p:nvPr/>
        </p:nvSpPr>
        <p:spPr bwMode="auto">
          <a:xfrm>
            <a:off x="7145834" y="5749156"/>
            <a:ext cx="533799" cy="92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" dirty="0" smtClean="0">
                <a:solidFill>
                  <a:srgbClr val="EA5A4F"/>
                </a:solidFill>
              </a:rPr>
              <a:t>UE type nodes</a:t>
            </a:r>
            <a:endParaRPr lang="zh-CN" altLang="zh-CN" sz="600" dirty="0">
              <a:solidFill>
                <a:srgbClr val="EA5A4F"/>
              </a:solidFill>
            </a:endParaRPr>
          </a:p>
        </p:txBody>
      </p:sp>
      <p:grpSp>
        <p:nvGrpSpPr>
          <p:cNvPr id="7168" name="组合 7167"/>
          <p:cNvGrpSpPr/>
          <p:nvPr/>
        </p:nvGrpSpPr>
        <p:grpSpPr>
          <a:xfrm>
            <a:off x="1492128" y="3838264"/>
            <a:ext cx="3179152" cy="2331271"/>
            <a:chOff x="1492128" y="3838264"/>
            <a:chExt cx="3179152" cy="2331271"/>
          </a:xfrm>
        </p:grpSpPr>
        <p:grpSp>
          <p:nvGrpSpPr>
            <p:cNvPr id="37" name="组合 1044"/>
            <p:cNvGrpSpPr>
              <a:grpSpLocks/>
            </p:cNvGrpSpPr>
            <p:nvPr/>
          </p:nvGrpSpPr>
          <p:grpSpPr bwMode="auto">
            <a:xfrm>
              <a:off x="3856317" y="4504530"/>
              <a:ext cx="277129" cy="319317"/>
              <a:chOff x="-972770" y="4285183"/>
              <a:chExt cx="622300" cy="817563"/>
            </a:xfrm>
          </p:grpSpPr>
          <p:sp>
            <p:nvSpPr>
              <p:cNvPr id="79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-972770" y="4293120"/>
                <a:ext cx="619125" cy="809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80" name="Freeform 6"/>
              <p:cNvSpPr>
                <a:spLocks/>
              </p:cNvSpPr>
              <p:nvPr/>
            </p:nvSpPr>
            <p:spPr bwMode="auto">
              <a:xfrm>
                <a:off x="-664795" y="4686820"/>
                <a:ext cx="3175" cy="1588"/>
              </a:xfrm>
              <a:custGeom>
                <a:avLst/>
                <a:gdLst>
                  <a:gd name="T0" fmla="*/ 0 w 1"/>
                  <a:gd name="T1" fmla="*/ 0 h 1588"/>
                  <a:gd name="T2" fmla="*/ 2147483647 w 1"/>
                  <a:gd name="T3" fmla="*/ 0 h 1588"/>
                  <a:gd name="T4" fmla="*/ 0 w 1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588"/>
                  <a:gd name="T11" fmla="*/ 1 w 1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588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81" name="Freeform 7"/>
              <p:cNvSpPr>
                <a:spLocks/>
              </p:cNvSpPr>
              <p:nvPr/>
            </p:nvSpPr>
            <p:spPr bwMode="auto">
              <a:xfrm>
                <a:off x="-664795" y="4686820"/>
                <a:ext cx="3175" cy="1588"/>
              </a:xfrm>
              <a:custGeom>
                <a:avLst/>
                <a:gdLst>
                  <a:gd name="T0" fmla="*/ 0 w 1"/>
                  <a:gd name="T1" fmla="*/ 0 h 1588"/>
                  <a:gd name="T2" fmla="*/ 2147483647 w 1"/>
                  <a:gd name="T3" fmla="*/ 0 h 1588"/>
                  <a:gd name="T4" fmla="*/ 0 w 1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588"/>
                  <a:gd name="T11" fmla="*/ 1 w 1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588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82" name="Freeform 8"/>
              <p:cNvSpPr>
                <a:spLocks noEditPoints="1"/>
              </p:cNvSpPr>
              <p:nvPr/>
            </p:nvSpPr>
            <p:spPr bwMode="auto">
              <a:xfrm>
                <a:off x="-826720" y="4637608"/>
                <a:ext cx="330200" cy="465138"/>
              </a:xfrm>
              <a:custGeom>
                <a:avLst/>
                <a:gdLst>
                  <a:gd name="T0" fmla="*/ 2147483647 w 88"/>
                  <a:gd name="T1" fmla="*/ 2147483647 h 124"/>
                  <a:gd name="T2" fmla="*/ 2147483647 w 88"/>
                  <a:gd name="T3" fmla="*/ 2147483647 h 124"/>
                  <a:gd name="T4" fmla="*/ 2147483647 w 88"/>
                  <a:gd name="T5" fmla="*/ 2147483647 h 124"/>
                  <a:gd name="T6" fmla="*/ 2147483647 w 88"/>
                  <a:gd name="T7" fmla="*/ 2147483647 h 124"/>
                  <a:gd name="T8" fmla="*/ 2147483647 w 88"/>
                  <a:gd name="T9" fmla="*/ 0 h 124"/>
                  <a:gd name="T10" fmla="*/ 2147483647 w 88"/>
                  <a:gd name="T11" fmla="*/ 0 h 124"/>
                  <a:gd name="T12" fmla="*/ 2147483647 w 88"/>
                  <a:gd name="T13" fmla="*/ 0 h 124"/>
                  <a:gd name="T14" fmla="*/ 2147483647 w 88"/>
                  <a:gd name="T15" fmla="*/ 2147483647 h 124"/>
                  <a:gd name="T16" fmla="*/ 2147483647 w 88"/>
                  <a:gd name="T17" fmla="*/ 2147483647 h 124"/>
                  <a:gd name="T18" fmla="*/ 0 w 88"/>
                  <a:gd name="T19" fmla="*/ 2147483647 h 124"/>
                  <a:gd name="T20" fmla="*/ 2147483647 w 88"/>
                  <a:gd name="T21" fmla="*/ 2147483647 h 124"/>
                  <a:gd name="T22" fmla="*/ 2147483647 w 88"/>
                  <a:gd name="T23" fmla="*/ 2147483647 h 124"/>
                  <a:gd name="T24" fmla="*/ 2147483647 w 88"/>
                  <a:gd name="T25" fmla="*/ 2147483647 h 124"/>
                  <a:gd name="T26" fmla="*/ 2147483647 w 88"/>
                  <a:gd name="T27" fmla="*/ 2147483647 h 124"/>
                  <a:gd name="T28" fmla="*/ 2147483647 w 88"/>
                  <a:gd name="T29" fmla="*/ 2147483647 h 124"/>
                  <a:gd name="T30" fmla="*/ 2147483647 w 88"/>
                  <a:gd name="T31" fmla="*/ 2147483647 h 124"/>
                  <a:gd name="T32" fmla="*/ 2147483647 w 88"/>
                  <a:gd name="T33" fmla="*/ 2147483647 h 124"/>
                  <a:gd name="T34" fmla="*/ 2147483647 w 88"/>
                  <a:gd name="T35" fmla="*/ 2147483647 h 124"/>
                  <a:gd name="T36" fmla="*/ 2147483647 w 88"/>
                  <a:gd name="T37" fmla="*/ 2147483647 h 124"/>
                  <a:gd name="T38" fmla="*/ 2147483647 w 88"/>
                  <a:gd name="T39" fmla="*/ 2147483647 h 124"/>
                  <a:gd name="T40" fmla="*/ 2147483647 w 88"/>
                  <a:gd name="T41" fmla="*/ 2147483647 h 124"/>
                  <a:gd name="T42" fmla="*/ 2147483647 w 88"/>
                  <a:gd name="T43" fmla="*/ 2147483647 h 124"/>
                  <a:gd name="T44" fmla="*/ 2147483647 w 88"/>
                  <a:gd name="T45" fmla="*/ 2147483647 h 12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8"/>
                  <a:gd name="T70" fmla="*/ 0 h 124"/>
                  <a:gd name="T71" fmla="*/ 88 w 88"/>
                  <a:gd name="T72" fmla="*/ 124 h 12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8" h="124">
                    <a:moveTo>
                      <a:pt x="69" y="124"/>
                    </a:moveTo>
                    <a:cubicBezTo>
                      <a:pt x="88" y="124"/>
                      <a:pt x="88" y="124"/>
                      <a:pt x="88" y="124"/>
                    </a:cubicBezTo>
                    <a:cubicBezTo>
                      <a:pt x="87" y="123"/>
                      <a:pt x="87" y="121"/>
                      <a:pt x="87" y="120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0" y="2"/>
                      <a:pt x="47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0" y="0"/>
                      <a:pt x="37" y="2"/>
                      <a:pt x="36" y="6"/>
                    </a:cubicBezTo>
                    <a:cubicBezTo>
                      <a:pt x="1" y="120"/>
                      <a:pt x="1" y="120"/>
                      <a:pt x="1" y="120"/>
                    </a:cubicBezTo>
                    <a:cubicBezTo>
                      <a:pt x="0" y="121"/>
                      <a:pt x="0" y="123"/>
                      <a:pt x="0" y="124"/>
                    </a:cubicBezTo>
                    <a:cubicBezTo>
                      <a:pt x="18" y="124"/>
                      <a:pt x="18" y="124"/>
                      <a:pt x="18" y="124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64" y="107"/>
                      <a:pt x="64" y="107"/>
                      <a:pt x="64" y="107"/>
                    </a:cubicBezTo>
                    <a:lnTo>
                      <a:pt x="69" y="124"/>
                    </a:lnTo>
                    <a:close/>
                    <a:moveTo>
                      <a:pt x="48" y="55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4" y="40"/>
                      <a:pt x="44" y="40"/>
                      <a:pt x="44" y="40"/>
                    </a:cubicBezTo>
                    <a:lnTo>
                      <a:pt x="48" y="55"/>
                    </a:lnTo>
                    <a:close/>
                    <a:moveTo>
                      <a:pt x="29" y="89"/>
                    </a:moveTo>
                    <a:cubicBezTo>
                      <a:pt x="33" y="73"/>
                      <a:pt x="33" y="73"/>
                      <a:pt x="33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9" y="89"/>
                      <a:pt x="59" y="89"/>
                      <a:pt x="59" y="89"/>
                    </a:cubicBezTo>
                    <a:lnTo>
                      <a:pt x="29" y="89"/>
                    </a:ln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83" name="Freeform 9"/>
              <p:cNvSpPr>
                <a:spLocks/>
              </p:cNvSpPr>
              <p:nvPr/>
            </p:nvSpPr>
            <p:spPr bwMode="auto">
              <a:xfrm>
                <a:off x="-582245" y="4372495"/>
                <a:ext cx="115888" cy="295275"/>
              </a:xfrm>
              <a:custGeom>
                <a:avLst/>
                <a:gdLst>
                  <a:gd name="T0" fmla="*/ 2147483647 w 31"/>
                  <a:gd name="T1" fmla="*/ 2147483647 h 79"/>
                  <a:gd name="T2" fmla="*/ 2147483647 w 31"/>
                  <a:gd name="T3" fmla="*/ 2147483647 h 79"/>
                  <a:gd name="T4" fmla="*/ 2147483647 w 31"/>
                  <a:gd name="T5" fmla="*/ 2147483647 h 79"/>
                  <a:gd name="T6" fmla="*/ 2147483647 w 31"/>
                  <a:gd name="T7" fmla="*/ 2147483647 h 79"/>
                  <a:gd name="T8" fmla="*/ 2147483647 w 31"/>
                  <a:gd name="T9" fmla="*/ 2147483647 h 79"/>
                  <a:gd name="T10" fmla="*/ 2147483647 w 31"/>
                  <a:gd name="T11" fmla="*/ 2147483647 h 79"/>
                  <a:gd name="T12" fmla="*/ 2147483647 w 31"/>
                  <a:gd name="T13" fmla="*/ 2147483647 h 79"/>
                  <a:gd name="T14" fmla="*/ 2147483647 w 31"/>
                  <a:gd name="T15" fmla="*/ 2147483647 h 79"/>
                  <a:gd name="T16" fmla="*/ 2147483647 w 31"/>
                  <a:gd name="T17" fmla="*/ 2147483647 h 79"/>
                  <a:gd name="T18" fmla="*/ 2147483647 w 31"/>
                  <a:gd name="T19" fmla="*/ 2147483647 h 79"/>
                  <a:gd name="T20" fmla="*/ 2147483647 w 31"/>
                  <a:gd name="T21" fmla="*/ 2147483647 h 79"/>
                  <a:gd name="T22" fmla="*/ 2147483647 w 31"/>
                  <a:gd name="T23" fmla="*/ 2147483647 h 79"/>
                  <a:gd name="T24" fmla="*/ 2147483647 w 31"/>
                  <a:gd name="T25" fmla="*/ 2147483647 h 79"/>
                  <a:gd name="T26" fmla="*/ 2147483647 w 31"/>
                  <a:gd name="T27" fmla="*/ 2147483647 h 79"/>
                  <a:gd name="T28" fmla="*/ 2147483647 w 31"/>
                  <a:gd name="T29" fmla="*/ 2147483647 h 79"/>
                  <a:gd name="T30" fmla="*/ 2147483647 w 31"/>
                  <a:gd name="T31" fmla="*/ 2147483647 h 79"/>
                  <a:gd name="T32" fmla="*/ 2147483647 w 31"/>
                  <a:gd name="T33" fmla="*/ 2147483647 h 79"/>
                  <a:gd name="T34" fmla="*/ 2147483647 w 31"/>
                  <a:gd name="T35" fmla="*/ 2147483647 h 79"/>
                  <a:gd name="T36" fmla="*/ 2147483647 w 31"/>
                  <a:gd name="T37" fmla="*/ 2147483647 h 79"/>
                  <a:gd name="T38" fmla="*/ 2147483647 w 31"/>
                  <a:gd name="T39" fmla="*/ 2147483647 h 79"/>
                  <a:gd name="T40" fmla="*/ 2147483647 w 31"/>
                  <a:gd name="T41" fmla="*/ 2147483647 h 79"/>
                  <a:gd name="T42" fmla="*/ 2147483647 w 31"/>
                  <a:gd name="T43" fmla="*/ 2147483647 h 79"/>
                  <a:gd name="T44" fmla="*/ 2147483647 w 31"/>
                  <a:gd name="T45" fmla="*/ 2147483647 h 79"/>
                  <a:gd name="T46" fmla="*/ 2147483647 w 31"/>
                  <a:gd name="T47" fmla="*/ 2147483647 h 7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1"/>
                  <a:gd name="T73" fmla="*/ 0 h 79"/>
                  <a:gd name="T74" fmla="*/ 31 w 31"/>
                  <a:gd name="T75" fmla="*/ 79 h 7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1" h="79">
                    <a:moveTo>
                      <a:pt x="6" y="78"/>
                    </a:moveTo>
                    <a:cubicBezTo>
                      <a:pt x="3" y="75"/>
                      <a:pt x="2" y="70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13" y="56"/>
                      <a:pt x="15" y="47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26"/>
                      <a:pt x="4" y="16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0" y="12"/>
                      <a:pt x="0" y="7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0"/>
                      <a:pt x="10" y="0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31" y="16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51"/>
                      <a:pt x="27" y="64"/>
                      <a:pt x="17" y="76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6" y="78"/>
                      <a:pt x="14" y="79"/>
                      <a:pt x="11" y="79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9" y="79"/>
                      <a:pt x="8" y="79"/>
                      <a:pt x="6" y="78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84" name="Freeform 10"/>
              <p:cNvSpPr>
                <a:spLocks/>
              </p:cNvSpPr>
              <p:nvPr/>
            </p:nvSpPr>
            <p:spPr bwMode="auto">
              <a:xfrm>
                <a:off x="-507633" y="4285183"/>
                <a:ext cx="157163" cy="461963"/>
              </a:xfrm>
              <a:custGeom>
                <a:avLst/>
                <a:gdLst>
                  <a:gd name="T0" fmla="*/ 2147483647 w 42"/>
                  <a:gd name="T1" fmla="*/ 2147483647 h 123"/>
                  <a:gd name="T2" fmla="*/ 2147483647 w 42"/>
                  <a:gd name="T3" fmla="*/ 2147483647 h 123"/>
                  <a:gd name="T4" fmla="*/ 2147483647 w 42"/>
                  <a:gd name="T5" fmla="*/ 2147483647 h 123"/>
                  <a:gd name="T6" fmla="*/ 2147483647 w 42"/>
                  <a:gd name="T7" fmla="*/ 2147483647 h 123"/>
                  <a:gd name="T8" fmla="*/ 2147483647 w 42"/>
                  <a:gd name="T9" fmla="*/ 2147483647 h 123"/>
                  <a:gd name="T10" fmla="*/ 2147483647 w 42"/>
                  <a:gd name="T11" fmla="*/ 2147483647 h 123"/>
                  <a:gd name="T12" fmla="*/ 2147483647 w 42"/>
                  <a:gd name="T13" fmla="*/ 2147483647 h 123"/>
                  <a:gd name="T14" fmla="*/ 2147483647 w 42"/>
                  <a:gd name="T15" fmla="*/ 2147483647 h 123"/>
                  <a:gd name="T16" fmla="*/ 2147483647 w 42"/>
                  <a:gd name="T17" fmla="*/ 2147483647 h 123"/>
                  <a:gd name="T18" fmla="*/ 2147483647 w 42"/>
                  <a:gd name="T19" fmla="*/ 2147483647 h 123"/>
                  <a:gd name="T20" fmla="*/ 2147483647 w 42"/>
                  <a:gd name="T21" fmla="*/ 2147483647 h 123"/>
                  <a:gd name="T22" fmla="*/ 2147483647 w 42"/>
                  <a:gd name="T23" fmla="*/ 2147483647 h 123"/>
                  <a:gd name="T24" fmla="*/ 2147483647 w 42"/>
                  <a:gd name="T25" fmla="*/ 2147483647 h 123"/>
                  <a:gd name="T26" fmla="*/ 2147483647 w 42"/>
                  <a:gd name="T27" fmla="*/ 2147483647 h 123"/>
                  <a:gd name="T28" fmla="*/ 2147483647 w 42"/>
                  <a:gd name="T29" fmla="*/ 2147483647 h 123"/>
                  <a:gd name="T30" fmla="*/ 2147483647 w 42"/>
                  <a:gd name="T31" fmla="*/ 2147483647 h 123"/>
                  <a:gd name="T32" fmla="*/ 2147483647 w 42"/>
                  <a:gd name="T33" fmla="*/ 2147483647 h 123"/>
                  <a:gd name="T34" fmla="*/ 2147483647 w 42"/>
                  <a:gd name="T35" fmla="*/ 2147483647 h 123"/>
                  <a:gd name="T36" fmla="*/ 2147483647 w 42"/>
                  <a:gd name="T37" fmla="*/ 2147483647 h 123"/>
                  <a:gd name="T38" fmla="*/ 2147483647 w 42"/>
                  <a:gd name="T39" fmla="*/ 2147483647 h 123"/>
                  <a:gd name="T40" fmla="*/ 2147483647 w 42"/>
                  <a:gd name="T41" fmla="*/ 2147483647 h 12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2"/>
                  <a:gd name="T64" fmla="*/ 0 h 123"/>
                  <a:gd name="T65" fmla="*/ 42 w 42"/>
                  <a:gd name="T66" fmla="*/ 123 h 12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2" h="123">
                    <a:moveTo>
                      <a:pt x="10" y="121"/>
                    </a:moveTo>
                    <a:cubicBezTo>
                      <a:pt x="7" y="119"/>
                      <a:pt x="6" y="114"/>
                      <a:pt x="8" y="110"/>
                    </a:cubicBezTo>
                    <a:cubicBezTo>
                      <a:pt x="8" y="110"/>
                      <a:pt x="8" y="110"/>
                      <a:pt x="8" y="110"/>
                    </a:cubicBezTo>
                    <a:cubicBezTo>
                      <a:pt x="22" y="92"/>
                      <a:pt x="26" y="77"/>
                      <a:pt x="26" y="64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6" y="38"/>
                      <a:pt x="9" y="19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1" y="12"/>
                      <a:pt x="0" y="7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3"/>
                      <a:pt x="41" y="26"/>
                      <a:pt x="42" y="64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2" y="80"/>
                      <a:pt x="36" y="100"/>
                      <a:pt x="21" y="120"/>
                    </a:cubicBezTo>
                    <a:cubicBezTo>
                      <a:pt x="21" y="120"/>
                      <a:pt x="21" y="120"/>
                      <a:pt x="21" y="120"/>
                    </a:cubicBezTo>
                    <a:cubicBezTo>
                      <a:pt x="19" y="122"/>
                      <a:pt x="17" y="123"/>
                      <a:pt x="15" y="123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3" y="123"/>
                      <a:pt x="11" y="122"/>
                      <a:pt x="10" y="121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85" name="Freeform 11"/>
              <p:cNvSpPr>
                <a:spLocks/>
              </p:cNvSpPr>
              <p:nvPr/>
            </p:nvSpPr>
            <p:spPr bwMode="auto">
              <a:xfrm>
                <a:off x="-860058" y="4372495"/>
                <a:ext cx="120650" cy="295275"/>
              </a:xfrm>
              <a:custGeom>
                <a:avLst/>
                <a:gdLst>
                  <a:gd name="T0" fmla="*/ 2147483647 w 32"/>
                  <a:gd name="T1" fmla="*/ 2147483647 h 79"/>
                  <a:gd name="T2" fmla="*/ 0 w 32"/>
                  <a:gd name="T3" fmla="*/ 2147483647 h 79"/>
                  <a:gd name="T4" fmla="*/ 0 w 32"/>
                  <a:gd name="T5" fmla="*/ 2147483647 h 79"/>
                  <a:gd name="T6" fmla="*/ 0 w 32"/>
                  <a:gd name="T7" fmla="*/ 2147483647 h 79"/>
                  <a:gd name="T8" fmla="*/ 0 w 32"/>
                  <a:gd name="T9" fmla="*/ 2147483647 h 79"/>
                  <a:gd name="T10" fmla="*/ 2147483647 w 32"/>
                  <a:gd name="T11" fmla="*/ 2147483647 h 79"/>
                  <a:gd name="T12" fmla="*/ 2147483647 w 32"/>
                  <a:gd name="T13" fmla="*/ 2147483647 h 79"/>
                  <a:gd name="T14" fmla="*/ 2147483647 w 32"/>
                  <a:gd name="T15" fmla="*/ 2147483647 h 79"/>
                  <a:gd name="T16" fmla="*/ 2147483647 w 32"/>
                  <a:gd name="T17" fmla="*/ 2147483647 h 79"/>
                  <a:gd name="T18" fmla="*/ 2147483647 w 32"/>
                  <a:gd name="T19" fmla="*/ 2147483647 h 79"/>
                  <a:gd name="T20" fmla="*/ 2147483647 w 32"/>
                  <a:gd name="T21" fmla="*/ 2147483647 h 79"/>
                  <a:gd name="T22" fmla="*/ 2147483647 w 32"/>
                  <a:gd name="T23" fmla="*/ 2147483647 h 79"/>
                  <a:gd name="T24" fmla="*/ 2147483647 w 32"/>
                  <a:gd name="T25" fmla="*/ 2147483647 h 79"/>
                  <a:gd name="T26" fmla="*/ 2147483647 w 32"/>
                  <a:gd name="T27" fmla="*/ 2147483647 h 79"/>
                  <a:gd name="T28" fmla="*/ 2147483647 w 32"/>
                  <a:gd name="T29" fmla="*/ 2147483647 h 79"/>
                  <a:gd name="T30" fmla="*/ 2147483647 w 32"/>
                  <a:gd name="T31" fmla="*/ 2147483647 h 79"/>
                  <a:gd name="T32" fmla="*/ 2147483647 w 32"/>
                  <a:gd name="T33" fmla="*/ 2147483647 h 79"/>
                  <a:gd name="T34" fmla="*/ 2147483647 w 32"/>
                  <a:gd name="T35" fmla="*/ 2147483647 h 79"/>
                  <a:gd name="T36" fmla="*/ 2147483647 w 32"/>
                  <a:gd name="T37" fmla="*/ 2147483647 h 79"/>
                  <a:gd name="T38" fmla="*/ 2147483647 w 32"/>
                  <a:gd name="T39" fmla="*/ 2147483647 h 79"/>
                  <a:gd name="T40" fmla="*/ 2147483647 w 32"/>
                  <a:gd name="T41" fmla="*/ 2147483647 h 79"/>
                  <a:gd name="T42" fmla="*/ 2147483647 w 32"/>
                  <a:gd name="T43" fmla="*/ 2147483647 h 79"/>
                  <a:gd name="T44" fmla="*/ 2147483647 w 32"/>
                  <a:gd name="T45" fmla="*/ 2147483647 h 79"/>
                  <a:gd name="T46" fmla="*/ 2147483647 w 32"/>
                  <a:gd name="T47" fmla="*/ 2147483647 h 79"/>
                  <a:gd name="T48" fmla="*/ 2147483647 w 32"/>
                  <a:gd name="T49" fmla="*/ 2147483647 h 79"/>
                  <a:gd name="T50" fmla="*/ 2147483647 w 32"/>
                  <a:gd name="T51" fmla="*/ 2147483647 h 79"/>
                  <a:gd name="T52" fmla="*/ 2147483647 w 32"/>
                  <a:gd name="T53" fmla="*/ 2147483647 h 79"/>
                  <a:gd name="T54" fmla="*/ 2147483647 w 32"/>
                  <a:gd name="T55" fmla="*/ 2147483647 h 79"/>
                  <a:gd name="T56" fmla="*/ 2147483647 w 32"/>
                  <a:gd name="T57" fmla="*/ 2147483647 h 7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32"/>
                  <a:gd name="T88" fmla="*/ 0 h 79"/>
                  <a:gd name="T89" fmla="*/ 32 w 32"/>
                  <a:gd name="T90" fmla="*/ 79 h 79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32" h="79">
                    <a:moveTo>
                      <a:pt x="14" y="76"/>
                    </a:moveTo>
                    <a:cubicBezTo>
                      <a:pt x="4" y="64"/>
                      <a:pt x="0" y="51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" y="16"/>
                      <a:pt x="17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21" y="0"/>
                      <a:pt x="26" y="0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2" y="7"/>
                      <a:pt x="31" y="12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5" y="18"/>
                      <a:pt x="24" y="19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19" y="26"/>
                      <a:pt x="16" y="32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7"/>
                      <a:pt x="18" y="56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9" y="70"/>
                      <a:pt x="28" y="75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3" y="79"/>
                      <a:pt x="22" y="79"/>
                      <a:pt x="20" y="79"/>
                    </a:cubicBezTo>
                    <a:cubicBezTo>
                      <a:pt x="20" y="79"/>
                      <a:pt x="20" y="79"/>
                      <a:pt x="20" y="79"/>
                    </a:cubicBezTo>
                    <a:cubicBezTo>
                      <a:pt x="18" y="79"/>
                      <a:pt x="15" y="78"/>
                      <a:pt x="14" y="76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86" name="Freeform 12"/>
              <p:cNvSpPr>
                <a:spLocks/>
              </p:cNvSpPr>
              <p:nvPr/>
            </p:nvSpPr>
            <p:spPr bwMode="auto">
              <a:xfrm>
                <a:off x="-972770" y="4285183"/>
                <a:ext cx="153988" cy="461963"/>
              </a:xfrm>
              <a:custGeom>
                <a:avLst/>
                <a:gdLst>
                  <a:gd name="T0" fmla="*/ 2147483647 w 41"/>
                  <a:gd name="T1" fmla="*/ 2147483647 h 123"/>
                  <a:gd name="T2" fmla="*/ 0 w 41"/>
                  <a:gd name="T3" fmla="*/ 2147483647 h 123"/>
                  <a:gd name="T4" fmla="*/ 0 w 41"/>
                  <a:gd name="T5" fmla="*/ 2147483647 h 123"/>
                  <a:gd name="T6" fmla="*/ 2147483647 w 41"/>
                  <a:gd name="T7" fmla="*/ 2147483647 h 123"/>
                  <a:gd name="T8" fmla="*/ 2147483647 w 41"/>
                  <a:gd name="T9" fmla="*/ 2147483647 h 123"/>
                  <a:gd name="T10" fmla="*/ 2147483647 w 41"/>
                  <a:gd name="T11" fmla="*/ 2147483647 h 123"/>
                  <a:gd name="T12" fmla="*/ 2147483647 w 41"/>
                  <a:gd name="T13" fmla="*/ 2147483647 h 123"/>
                  <a:gd name="T14" fmla="*/ 2147483647 w 41"/>
                  <a:gd name="T15" fmla="*/ 2147483647 h 123"/>
                  <a:gd name="T16" fmla="*/ 2147483647 w 41"/>
                  <a:gd name="T17" fmla="*/ 2147483647 h 123"/>
                  <a:gd name="T18" fmla="*/ 2147483647 w 41"/>
                  <a:gd name="T19" fmla="*/ 2147483647 h 123"/>
                  <a:gd name="T20" fmla="*/ 2147483647 w 41"/>
                  <a:gd name="T21" fmla="*/ 2147483647 h 123"/>
                  <a:gd name="T22" fmla="*/ 2147483647 w 41"/>
                  <a:gd name="T23" fmla="*/ 2147483647 h 123"/>
                  <a:gd name="T24" fmla="*/ 2147483647 w 41"/>
                  <a:gd name="T25" fmla="*/ 2147483647 h 123"/>
                  <a:gd name="T26" fmla="*/ 2147483647 w 41"/>
                  <a:gd name="T27" fmla="*/ 2147483647 h 123"/>
                  <a:gd name="T28" fmla="*/ 2147483647 w 41"/>
                  <a:gd name="T29" fmla="*/ 2147483647 h 123"/>
                  <a:gd name="T30" fmla="*/ 2147483647 w 41"/>
                  <a:gd name="T31" fmla="*/ 2147483647 h 123"/>
                  <a:gd name="T32" fmla="*/ 2147483647 w 41"/>
                  <a:gd name="T33" fmla="*/ 2147483647 h 123"/>
                  <a:gd name="T34" fmla="*/ 2147483647 w 41"/>
                  <a:gd name="T35" fmla="*/ 2147483647 h 123"/>
                  <a:gd name="T36" fmla="*/ 2147483647 w 41"/>
                  <a:gd name="T37" fmla="*/ 2147483647 h 123"/>
                  <a:gd name="T38" fmla="*/ 2147483647 w 41"/>
                  <a:gd name="T39" fmla="*/ 2147483647 h 123"/>
                  <a:gd name="T40" fmla="*/ 2147483647 w 41"/>
                  <a:gd name="T41" fmla="*/ 2147483647 h 123"/>
                  <a:gd name="T42" fmla="*/ 2147483647 w 41"/>
                  <a:gd name="T43" fmla="*/ 2147483647 h 123"/>
                  <a:gd name="T44" fmla="*/ 2147483647 w 41"/>
                  <a:gd name="T45" fmla="*/ 2147483647 h 123"/>
                  <a:gd name="T46" fmla="*/ 2147483647 w 41"/>
                  <a:gd name="T47" fmla="*/ 2147483647 h 123"/>
                  <a:gd name="T48" fmla="*/ 2147483647 w 41"/>
                  <a:gd name="T49" fmla="*/ 2147483647 h 12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41"/>
                  <a:gd name="T76" fmla="*/ 0 h 123"/>
                  <a:gd name="T77" fmla="*/ 41 w 41"/>
                  <a:gd name="T78" fmla="*/ 123 h 12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41" h="123">
                    <a:moveTo>
                      <a:pt x="20" y="120"/>
                    </a:moveTo>
                    <a:cubicBezTo>
                      <a:pt x="5" y="100"/>
                      <a:pt x="0" y="80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26"/>
                      <a:pt x="26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30" y="0"/>
                      <a:pt x="35" y="0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41" y="7"/>
                      <a:pt x="41" y="12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5"/>
                      <a:pt x="37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6" y="16"/>
                      <a:pt x="35" y="17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2" y="20"/>
                      <a:pt x="29" y="23"/>
                      <a:pt x="26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1" y="37"/>
                      <a:pt x="15" y="49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77"/>
                      <a:pt x="20" y="92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5" y="114"/>
                      <a:pt x="35" y="119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0" y="122"/>
                      <a:pt x="28" y="123"/>
                      <a:pt x="27" y="123"/>
                    </a:cubicBezTo>
                    <a:cubicBezTo>
                      <a:pt x="27" y="123"/>
                      <a:pt x="27" y="123"/>
                      <a:pt x="27" y="123"/>
                    </a:cubicBezTo>
                    <a:cubicBezTo>
                      <a:pt x="24" y="123"/>
                      <a:pt x="22" y="122"/>
                      <a:pt x="20" y="12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87" name="Oval 13"/>
              <p:cNvSpPr>
                <a:spLocks noChangeArrowheads="1"/>
              </p:cNvSpPr>
              <p:nvPr/>
            </p:nvSpPr>
            <p:spPr bwMode="auto">
              <a:xfrm>
                <a:off x="-717183" y="4469333"/>
                <a:ext cx="107950" cy="109538"/>
              </a:xfrm>
              <a:prstGeom prst="ellipse">
                <a:avLst/>
              </a:pr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1D1D1A"/>
                  </a:solidFill>
                </a:endParaRPr>
              </a:p>
            </p:txBody>
          </p:sp>
        </p:grpSp>
        <p:sp>
          <p:nvSpPr>
            <p:cNvPr id="38" name="Freeform 10"/>
            <p:cNvSpPr>
              <a:spLocks noEditPoints="1"/>
            </p:cNvSpPr>
            <p:nvPr/>
          </p:nvSpPr>
          <p:spPr bwMode="auto">
            <a:xfrm>
              <a:off x="3122023" y="5066850"/>
              <a:ext cx="141879" cy="269417"/>
            </a:xfrm>
            <a:custGeom>
              <a:avLst/>
              <a:gdLst>
                <a:gd name="T0" fmla="*/ 2147483647 w 91"/>
                <a:gd name="T1" fmla="*/ 2147483647 h 168"/>
                <a:gd name="T2" fmla="*/ 2147483647 w 91"/>
                <a:gd name="T3" fmla="*/ 2147483647 h 168"/>
                <a:gd name="T4" fmla="*/ 2147483647 w 91"/>
                <a:gd name="T5" fmla="*/ 2147483647 h 168"/>
                <a:gd name="T6" fmla="*/ 2147483647 w 91"/>
                <a:gd name="T7" fmla="*/ 2147483647 h 168"/>
                <a:gd name="T8" fmla="*/ 2147483647 w 91"/>
                <a:gd name="T9" fmla="*/ 2147483647 h 168"/>
                <a:gd name="T10" fmla="*/ 2147483647 w 91"/>
                <a:gd name="T11" fmla="*/ 2147483647 h 168"/>
                <a:gd name="T12" fmla="*/ 2147483647 w 91"/>
                <a:gd name="T13" fmla="*/ 2147483647 h 168"/>
                <a:gd name="T14" fmla="*/ 2147483647 w 91"/>
                <a:gd name="T15" fmla="*/ 2147483647 h 168"/>
                <a:gd name="T16" fmla="*/ 2147483647 w 91"/>
                <a:gd name="T17" fmla="*/ 2147483647 h 168"/>
                <a:gd name="T18" fmla="*/ 2147483647 w 91"/>
                <a:gd name="T19" fmla="*/ 2147483647 h 168"/>
                <a:gd name="T20" fmla="*/ 2147483647 w 91"/>
                <a:gd name="T21" fmla="*/ 0 h 168"/>
                <a:gd name="T22" fmla="*/ 2147483647 w 91"/>
                <a:gd name="T23" fmla="*/ 0 h 168"/>
                <a:gd name="T24" fmla="*/ 2147483647 w 91"/>
                <a:gd name="T25" fmla="*/ 2147483647 h 168"/>
                <a:gd name="T26" fmla="*/ 2147483647 w 91"/>
                <a:gd name="T27" fmla="*/ 2147483647 h 168"/>
                <a:gd name="T28" fmla="*/ 2147483647 w 91"/>
                <a:gd name="T29" fmla="*/ 2147483647 h 168"/>
                <a:gd name="T30" fmla="*/ 2147483647 w 91"/>
                <a:gd name="T31" fmla="*/ 2147483647 h 168"/>
                <a:gd name="T32" fmla="*/ 0 w 91"/>
                <a:gd name="T33" fmla="*/ 2147483647 h 168"/>
                <a:gd name="T34" fmla="*/ 0 w 91"/>
                <a:gd name="T35" fmla="*/ 2147483647 h 168"/>
                <a:gd name="T36" fmla="*/ 2147483647 w 91"/>
                <a:gd name="T37" fmla="*/ 0 h 16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1"/>
                <a:gd name="T58" fmla="*/ 0 h 168"/>
                <a:gd name="T59" fmla="*/ 91 w 91"/>
                <a:gd name="T60" fmla="*/ 168 h 16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1" h="168">
                  <a:moveTo>
                    <a:pt x="84" y="22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7" y="147"/>
                    <a:pt x="7" y="147"/>
                    <a:pt x="7" y="147"/>
                  </a:cubicBezTo>
                  <a:cubicBezTo>
                    <a:pt x="84" y="147"/>
                    <a:pt x="84" y="147"/>
                    <a:pt x="84" y="147"/>
                  </a:cubicBezTo>
                  <a:lnTo>
                    <a:pt x="84" y="22"/>
                  </a:lnTo>
                  <a:close/>
                  <a:moveTo>
                    <a:pt x="51" y="157"/>
                  </a:moveTo>
                  <a:cubicBezTo>
                    <a:pt x="51" y="154"/>
                    <a:pt x="49" y="151"/>
                    <a:pt x="45" y="151"/>
                  </a:cubicBezTo>
                  <a:cubicBezTo>
                    <a:pt x="42" y="151"/>
                    <a:pt x="40" y="154"/>
                    <a:pt x="40" y="157"/>
                  </a:cubicBezTo>
                  <a:cubicBezTo>
                    <a:pt x="40" y="160"/>
                    <a:pt x="42" y="163"/>
                    <a:pt x="45" y="163"/>
                  </a:cubicBezTo>
                  <a:cubicBezTo>
                    <a:pt x="49" y="163"/>
                    <a:pt x="51" y="160"/>
                    <a:pt x="51" y="157"/>
                  </a:cubicBezTo>
                  <a:close/>
                  <a:moveTo>
                    <a:pt x="16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84" y="0"/>
                    <a:pt x="91" y="7"/>
                    <a:pt x="91" y="16"/>
                  </a:cubicBezTo>
                  <a:cubicBezTo>
                    <a:pt x="91" y="152"/>
                    <a:pt x="91" y="152"/>
                    <a:pt x="91" y="152"/>
                  </a:cubicBezTo>
                  <a:cubicBezTo>
                    <a:pt x="91" y="161"/>
                    <a:pt x="84" y="168"/>
                    <a:pt x="75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7" y="168"/>
                    <a:pt x="0" y="161"/>
                    <a:pt x="0" y="15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39" name="Rectangle 1455"/>
            <p:cNvSpPr>
              <a:spLocks noChangeArrowheads="1"/>
            </p:cNvSpPr>
            <p:nvPr/>
          </p:nvSpPr>
          <p:spPr bwMode="auto">
            <a:xfrm>
              <a:off x="3169768" y="3863163"/>
              <a:ext cx="178321" cy="219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40" name="Rectangle 1456"/>
            <p:cNvSpPr>
              <a:spLocks noChangeArrowheads="1"/>
            </p:cNvSpPr>
            <p:nvPr/>
          </p:nvSpPr>
          <p:spPr bwMode="auto">
            <a:xfrm>
              <a:off x="3227363" y="3912792"/>
              <a:ext cx="120726" cy="219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41" name="Rectangle 1457"/>
            <p:cNvSpPr>
              <a:spLocks noChangeArrowheads="1"/>
            </p:cNvSpPr>
            <p:nvPr/>
          </p:nvSpPr>
          <p:spPr bwMode="auto">
            <a:xfrm>
              <a:off x="3227363" y="4097456"/>
              <a:ext cx="126264" cy="115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42" name="Rectangle 1458"/>
            <p:cNvSpPr>
              <a:spLocks noChangeArrowheads="1"/>
            </p:cNvSpPr>
            <p:nvPr/>
          </p:nvSpPr>
          <p:spPr bwMode="auto">
            <a:xfrm>
              <a:off x="3227363" y="4119387"/>
              <a:ext cx="126264" cy="115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43" name="Rectangle 1459"/>
            <p:cNvSpPr>
              <a:spLocks noChangeArrowheads="1"/>
            </p:cNvSpPr>
            <p:nvPr/>
          </p:nvSpPr>
          <p:spPr bwMode="auto">
            <a:xfrm>
              <a:off x="3227363" y="4141316"/>
              <a:ext cx="126264" cy="10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44" name="Rectangle 1460"/>
            <p:cNvSpPr>
              <a:spLocks noChangeArrowheads="1"/>
            </p:cNvSpPr>
            <p:nvPr/>
          </p:nvSpPr>
          <p:spPr bwMode="auto">
            <a:xfrm>
              <a:off x="3227363" y="4163245"/>
              <a:ext cx="126264" cy="10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 flipV="1">
              <a:off x="2074244" y="4336028"/>
              <a:ext cx="2597036" cy="102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Freeform 8"/>
            <p:cNvSpPr>
              <a:spLocks/>
            </p:cNvSpPr>
            <p:nvPr/>
          </p:nvSpPr>
          <p:spPr bwMode="auto">
            <a:xfrm rot="1500000">
              <a:off x="3608996" y="4880388"/>
              <a:ext cx="107740" cy="268611"/>
            </a:xfrm>
            <a:custGeom>
              <a:avLst/>
              <a:gdLst>
                <a:gd name="T0" fmla="*/ 2147483647 w 55"/>
                <a:gd name="T1" fmla="*/ 2147483647 h 134"/>
                <a:gd name="T2" fmla="*/ 2147483647 w 55"/>
                <a:gd name="T3" fmla="*/ 2147483647 h 134"/>
                <a:gd name="T4" fmla="*/ 2147483647 w 55"/>
                <a:gd name="T5" fmla="*/ 2147483647 h 134"/>
                <a:gd name="T6" fmla="*/ 2147483647 w 55"/>
                <a:gd name="T7" fmla="*/ 2147483647 h 134"/>
                <a:gd name="T8" fmla="*/ 2147483647 w 55"/>
                <a:gd name="T9" fmla="*/ 2147483647 h 134"/>
                <a:gd name="T10" fmla="*/ 2147483647 w 55"/>
                <a:gd name="T11" fmla="*/ 2147483647 h 134"/>
                <a:gd name="T12" fmla="*/ 2147483647 w 55"/>
                <a:gd name="T13" fmla="*/ 2147483647 h 1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134"/>
                <a:gd name="T23" fmla="*/ 55 w 55"/>
                <a:gd name="T24" fmla="*/ 134 h 1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134">
                  <a:moveTo>
                    <a:pt x="2" y="133"/>
                  </a:moveTo>
                  <a:cubicBezTo>
                    <a:pt x="0" y="132"/>
                    <a:pt x="26" y="81"/>
                    <a:pt x="26" y="79"/>
                  </a:cubicBezTo>
                  <a:cubicBezTo>
                    <a:pt x="25" y="76"/>
                    <a:pt x="2" y="66"/>
                    <a:pt x="1" y="62"/>
                  </a:cubicBezTo>
                  <a:cubicBezTo>
                    <a:pt x="0" y="58"/>
                    <a:pt x="53" y="0"/>
                    <a:pt x="54" y="1"/>
                  </a:cubicBezTo>
                  <a:cubicBezTo>
                    <a:pt x="55" y="3"/>
                    <a:pt x="29" y="54"/>
                    <a:pt x="30" y="56"/>
                  </a:cubicBezTo>
                  <a:cubicBezTo>
                    <a:pt x="30" y="58"/>
                    <a:pt x="54" y="68"/>
                    <a:pt x="54" y="73"/>
                  </a:cubicBezTo>
                  <a:cubicBezTo>
                    <a:pt x="55" y="77"/>
                    <a:pt x="3" y="134"/>
                    <a:pt x="2" y="133"/>
                  </a:cubicBezTo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48" name="Freeform 8"/>
            <p:cNvSpPr>
              <a:spLocks/>
            </p:cNvSpPr>
            <p:nvPr/>
          </p:nvSpPr>
          <p:spPr bwMode="auto">
            <a:xfrm rot="17700000">
              <a:off x="2716689" y="4889753"/>
              <a:ext cx="112141" cy="258071"/>
            </a:xfrm>
            <a:custGeom>
              <a:avLst/>
              <a:gdLst>
                <a:gd name="T0" fmla="*/ 2147483647 w 55"/>
                <a:gd name="T1" fmla="*/ 2147483647 h 134"/>
                <a:gd name="T2" fmla="*/ 2147483647 w 55"/>
                <a:gd name="T3" fmla="*/ 2147483647 h 134"/>
                <a:gd name="T4" fmla="*/ 2147483647 w 55"/>
                <a:gd name="T5" fmla="*/ 2147483647 h 134"/>
                <a:gd name="T6" fmla="*/ 2147483647 w 55"/>
                <a:gd name="T7" fmla="*/ 2147483647 h 134"/>
                <a:gd name="T8" fmla="*/ 2147483647 w 55"/>
                <a:gd name="T9" fmla="*/ 2147483647 h 134"/>
                <a:gd name="T10" fmla="*/ 2147483647 w 55"/>
                <a:gd name="T11" fmla="*/ 2147483647 h 134"/>
                <a:gd name="T12" fmla="*/ 2147483647 w 55"/>
                <a:gd name="T13" fmla="*/ 2147483647 h 1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134"/>
                <a:gd name="T23" fmla="*/ 55 w 55"/>
                <a:gd name="T24" fmla="*/ 134 h 1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134">
                  <a:moveTo>
                    <a:pt x="2" y="133"/>
                  </a:moveTo>
                  <a:cubicBezTo>
                    <a:pt x="0" y="132"/>
                    <a:pt x="26" y="81"/>
                    <a:pt x="26" y="79"/>
                  </a:cubicBezTo>
                  <a:cubicBezTo>
                    <a:pt x="25" y="76"/>
                    <a:pt x="2" y="66"/>
                    <a:pt x="1" y="62"/>
                  </a:cubicBezTo>
                  <a:cubicBezTo>
                    <a:pt x="0" y="58"/>
                    <a:pt x="53" y="0"/>
                    <a:pt x="54" y="1"/>
                  </a:cubicBezTo>
                  <a:cubicBezTo>
                    <a:pt x="55" y="3"/>
                    <a:pt x="29" y="54"/>
                    <a:pt x="30" y="56"/>
                  </a:cubicBezTo>
                  <a:cubicBezTo>
                    <a:pt x="30" y="58"/>
                    <a:pt x="54" y="68"/>
                    <a:pt x="54" y="73"/>
                  </a:cubicBezTo>
                  <a:cubicBezTo>
                    <a:pt x="55" y="77"/>
                    <a:pt x="3" y="134"/>
                    <a:pt x="2" y="133"/>
                  </a:cubicBezTo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53" name="Rectangle 650"/>
            <p:cNvSpPr>
              <a:spLocks noChangeArrowheads="1"/>
            </p:cNvSpPr>
            <p:nvPr/>
          </p:nvSpPr>
          <p:spPr bwMode="auto">
            <a:xfrm>
              <a:off x="3044065" y="3838264"/>
              <a:ext cx="366596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 dirty="0" smtClean="0">
                  <a:solidFill>
                    <a:srgbClr val="0068B7"/>
                  </a:solidFill>
                </a:rPr>
                <a:t>LMF</a:t>
              </a:r>
              <a:endParaRPr lang="zh-CN" altLang="zh-CN" sz="1100" dirty="0">
                <a:solidFill>
                  <a:srgbClr val="1D1D1A"/>
                </a:solidFill>
              </a:endParaRPr>
            </a:p>
          </p:txBody>
        </p:sp>
        <p:grpSp>
          <p:nvGrpSpPr>
            <p:cNvPr id="54" name="组合 1044"/>
            <p:cNvGrpSpPr>
              <a:grpSpLocks/>
            </p:cNvGrpSpPr>
            <p:nvPr/>
          </p:nvGrpSpPr>
          <p:grpSpPr bwMode="auto">
            <a:xfrm>
              <a:off x="2323826" y="4466115"/>
              <a:ext cx="277129" cy="319317"/>
              <a:chOff x="-972770" y="4285183"/>
              <a:chExt cx="622300" cy="817563"/>
            </a:xfrm>
          </p:grpSpPr>
          <p:sp>
            <p:nvSpPr>
              <p:cNvPr id="56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-972770" y="4293120"/>
                <a:ext cx="619125" cy="809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57" name="Freeform 6"/>
              <p:cNvSpPr>
                <a:spLocks/>
              </p:cNvSpPr>
              <p:nvPr/>
            </p:nvSpPr>
            <p:spPr bwMode="auto">
              <a:xfrm>
                <a:off x="-664795" y="4686820"/>
                <a:ext cx="3175" cy="1588"/>
              </a:xfrm>
              <a:custGeom>
                <a:avLst/>
                <a:gdLst>
                  <a:gd name="T0" fmla="*/ 0 w 1"/>
                  <a:gd name="T1" fmla="*/ 0 h 1588"/>
                  <a:gd name="T2" fmla="*/ 2147483647 w 1"/>
                  <a:gd name="T3" fmla="*/ 0 h 1588"/>
                  <a:gd name="T4" fmla="*/ 0 w 1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588"/>
                  <a:gd name="T11" fmla="*/ 1 w 1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588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58" name="Freeform 7"/>
              <p:cNvSpPr>
                <a:spLocks/>
              </p:cNvSpPr>
              <p:nvPr/>
            </p:nvSpPr>
            <p:spPr bwMode="auto">
              <a:xfrm>
                <a:off x="-664795" y="4686820"/>
                <a:ext cx="3175" cy="1588"/>
              </a:xfrm>
              <a:custGeom>
                <a:avLst/>
                <a:gdLst>
                  <a:gd name="T0" fmla="*/ 0 w 1"/>
                  <a:gd name="T1" fmla="*/ 0 h 1588"/>
                  <a:gd name="T2" fmla="*/ 2147483647 w 1"/>
                  <a:gd name="T3" fmla="*/ 0 h 1588"/>
                  <a:gd name="T4" fmla="*/ 0 w 1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588"/>
                  <a:gd name="T11" fmla="*/ 1 w 1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588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59" name="Freeform 8"/>
              <p:cNvSpPr>
                <a:spLocks noEditPoints="1"/>
              </p:cNvSpPr>
              <p:nvPr/>
            </p:nvSpPr>
            <p:spPr bwMode="auto">
              <a:xfrm>
                <a:off x="-826720" y="4637608"/>
                <a:ext cx="330200" cy="465138"/>
              </a:xfrm>
              <a:custGeom>
                <a:avLst/>
                <a:gdLst>
                  <a:gd name="T0" fmla="*/ 2147483647 w 88"/>
                  <a:gd name="T1" fmla="*/ 2147483647 h 124"/>
                  <a:gd name="T2" fmla="*/ 2147483647 w 88"/>
                  <a:gd name="T3" fmla="*/ 2147483647 h 124"/>
                  <a:gd name="T4" fmla="*/ 2147483647 w 88"/>
                  <a:gd name="T5" fmla="*/ 2147483647 h 124"/>
                  <a:gd name="T6" fmla="*/ 2147483647 w 88"/>
                  <a:gd name="T7" fmla="*/ 2147483647 h 124"/>
                  <a:gd name="T8" fmla="*/ 2147483647 w 88"/>
                  <a:gd name="T9" fmla="*/ 0 h 124"/>
                  <a:gd name="T10" fmla="*/ 2147483647 w 88"/>
                  <a:gd name="T11" fmla="*/ 0 h 124"/>
                  <a:gd name="T12" fmla="*/ 2147483647 w 88"/>
                  <a:gd name="T13" fmla="*/ 0 h 124"/>
                  <a:gd name="T14" fmla="*/ 2147483647 w 88"/>
                  <a:gd name="T15" fmla="*/ 2147483647 h 124"/>
                  <a:gd name="T16" fmla="*/ 2147483647 w 88"/>
                  <a:gd name="T17" fmla="*/ 2147483647 h 124"/>
                  <a:gd name="T18" fmla="*/ 0 w 88"/>
                  <a:gd name="T19" fmla="*/ 2147483647 h 124"/>
                  <a:gd name="T20" fmla="*/ 2147483647 w 88"/>
                  <a:gd name="T21" fmla="*/ 2147483647 h 124"/>
                  <a:gd name="T22" fmla="*/ 2147483647 w 88"/>
                  <a:gd name="T23" fmla="*/ 2147483647 h 124"/>
                  <a:gd name="T24" fmla="*/ 2147483647 w 88"/>
                  <a:gd name="T25" fmla="*/ 2147483647 h 124"/>
                  <a:gd name="T26" fmla="*/ 2147483647 w 88"/>
                  <a:gd name="T27" fmla="*/ 2147483647 h 124"/>
                  <a:gd name="T28" fmla="*/ 2147483647 w 88"/>
                  <a:gd name="T29" fmla="*/ 2147483647 h 124"/>
                  <a:gd name="T30" fmla="*/ 2147483647 w 88"/>
                  <a:gd name="T31" fmla="*/ 2147483647 h 124"/>
                  <a:gd name="T32" fmla="*/ 2147483647 w 88"/>
                  <a:gd name="T33" fmla="*/ 2147483647 h 124"/>
                  <a:gd name="T34" fmla="*/ 2147483647 w 88"/>
                  <a:gd name="T35" fmla="*/ 2147483647 h 124"/>
                  <a:gd name="T36" fmla="*/ 2147483647 w 88"/>
                  <a:gd name="T37" fmla="*/ 2147483647 h 124"/>
                  <a:gd name="T38" fmla="*/ 2147483647 w 88"/>
                  <a:gd name="T39" fmla="*/ 2147483647 h 124"/>
                  <a:gd name="T40" fmla="*/ 2147483647 w 88"/>
                  <a:gd name="T41" fmla="*/ 2147483647 h 124"/>
                  <a:gd name="T42" fmla="*/ 2147483647 w 88"/>
                  <a:gd name="T43" fmla="*/ 2147483647 h 124"/>
                  <a:gd name="T44" fmla="*/ 2147483647 w 88"/>
                  <a:gd name="T45" fmla="*/ 2147483647 h 12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8"/>
                  <a:gd name="T70" fmla="*/ 0 h 124"/>
                  <a:gd name="T71" fmla="*/ 88 w 88"/>
                  <a:gd name="T72" fmla="*/ 124 h 12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8" h="124">
                    <a:moveTo>
                      <a:pt x="69" y="124"/>
                    </a:moveTo>
                    <a:cubicBezTo>
                      <a:pt x="88" y="124"/>
                      <a:pt x="88" y="124"/>
                      <a:pt x="88" y="124"/>
                    </a:cubicBezTo>
                    <a:cubicBezTo>
                      <a:pt x="87" y="123"/>
                      <a:pt x="87" y="121"/>
                      <a:pt x="87" y="120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0" y="2"/>
                      <a:pt x="47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0" y="0"/>
                      <a:pt x="37" y="2"/>
                      <a:pt x="36" y="6"/>
                    </a:cubicBezTo>
                    <a:cubicBezTo>
                      <a:pt x="1" y="120"/>
                      <a:pt x="1" y="120"/>
                      <a:pt x="1" y="120"/>
                    </a:cubicBezTo>
                    <a:cubicBezTo>
                      <a:pt x="0" y="121"/>
                      <a:pt x="0" y="123"/>
                      <a:pt x="0" y="124"/>
                    </a:cubicBezTo>
                    <a:cubicBezTo>
                      <a:pt x="18" y="124"/>
                      <a:pt x="18" y="124"/>
                      <a:pt x="18" y="124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64" y="107"/>
                      <a:pt x="64" y="107"/>
                      <a:pt x="64" y="107"/>
                    </a:cubicBezTo>
                    <a:lnTo>
                      <a:pt x="69" y="124"/>
                    </a:lnTo>
                    <a:close/>
                    <a:moveTo>
                      <a:pt x="48" y="55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4" y="40"/>
                      <a:pt x="44" y="40"/>
                      <a:pt x="44" y="40"/>
                    </a:cubicBezTo>
                    <a:lnTo>
                      <a:pt x="48" y="55"/>
                    </a:lnTo>
                    <a:close/>
                    <a:moveTo>
                      <a:pt x="29" y="89"/>
                    </a:moveTo>
                    <a:cubicBezTo>
                      <a:pt x="33" y="73"/>
                      <a:pt x="33" y="73"/>
                      <a:pt x="33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9" y="89"/>
                      <a:pt x="59" y="89"/>
                      <a:pt x="59" y="89"/>
                    </a:cubicBezTo>
                    <a:lnTo>
                      <a:pt x="29" y="89"/>
                    </a:ln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60" name="Freeform 9"/>
              <p:cNvSpPr>
                <a:spLocks/>
              </p:cNvSpPr>
              <p:nvPr/>
            </p:nvSpPr>
            <p:spPr bwMode="auto">
              <a:xfrm>
                <a:off x="-582245" y="4372495"/>
                <a:ext cx="115888" cy="295275"/>
              </a:xfrm>
              <a:custGeom>
                <a:avLst/>
                <a:gdLst>
                  <a:gd name="T0" fmla="*/ 2147483647 w 31"/>
                  <a:gd name="T1" fmla="*/ 2147483647 h 79"/>
                  <a:gd name="T2" fmla="*/ 2147483647 w 31"/>
                  <a:gd name="T3" fmla="*/ 2147483647 h 79"/>
                  <a:gd name="T4" fmla="*/ 2147483647 w 31"/>
                  <a:gd name="T5" fmla="*/ 2147483647 h 79"/>
                  <a:gd name="T6" fmla="*/ 2147483647 w 31"/>
                  <a:gd name="T7" fmla="*/ 2147483647 h 79"/>
                  <a:gd name="T8" fmla="*/ 2147483647 w 31"/>
                  <a:gd name="T9" fmla="*/ 2147483647 h 79"/>
                  <a:gd name="T10" fmla="*/ 2147483647 w 31"/>
                  <a:gd name="T11" fmla="*/ 2147483647 h 79"/>
                  <a:gd name="T12" fmla="*/ 2147483647 w 31"/>
                  <a:gd name="T13" fmla="*/ 2147483647 h 79"/>
                  <a:gd name="T14" fmla="*/ 2147483647 w 31"/>
                  <a:gd name="T15" fmla="*/ 2147483647 h 79"/>
                  <a:gd name="T16" fmla="*/ 2147483647 w 31"/>
                  <a:gd name="T17" fmla="*/ 2147483647 h 79"/>
                  <a:gd name="T18" fmla="*/ 2147483647 w 31"/>
                  <a:gd name="T19" fmla="*/ 2147483647 h 79"/>
                  <a:gd name="T20" fmla="*/ 2147483647 w 31"/>
                  <a:gd name="T21" fmla="*/ 2147483647 h 79"/>
                  <a:gd name="T22" fmla="*/ 2147483647 w 31"/>
                  <a:gd name="T23" fmla="*/ 2147483647 h 79"/>
                  <a:gd name="T24" fmla="*/ 2147483647 w 31"/>
                  <a:gd name="T25" fmla="*/ 2147483647 h 79"/>
                  <a:gd name="T26" fmla="*/ 2147483647 w 31"/>
                  <a:gd name="T27" fmla="*/ 2147483647 h 79"/>
                  <a:gd name="T28" fmla="*/ 2147483647 w 31"/>
                  <a:gd name="T29" fmla="*/ 2147483647 h 79"/>
                  <a:gd name="T30" fmla="*/ 2147483647 w 31"/>
                  <a:gd name="T31" fmla="*/ 2147483647 h 79"/>
                  <a:gd name="T32" fmla="*/ 2147483647 w 31"/>
                  <a:gd name="T33" fmla="*/ 2147483647 h 79"/>
                  <a:gd name="T34" fmla="*/ 2147483647 w 31"/>
                  <a:gd name="T35" fmla="*/ 2147483647 h 79"/>
                  <a:gd name="T36" fmla="*/ 2147483647 w 31"/>
                  <a:gd name="T37" fmla="*/ 2147483647 h 79"/>
                  <a:gd name="T38" fmla="*/ 2147483647 w 31"/>
                  <a:gd name="T39" fmla="*/ 2147483647 h 79"/>
                  <a:gd name="T40" fmla="*/ 2147483647 w 31"/>
                  <a:gd name="T41" fmla="*/ 2147483647 h 79"/>
                  <a:gd name="T42" fmla="*/ 2147483647 w 31"/>
                  <a:gd name="T43" fmla="*/ 2147483647 h 79"/>
                  <a:gd name="T44" fmla="*/ 2147483647 w 31"/>
                  <a:gd name="T45" fmla="*/ 2147483647 h 79"/>
                  <a:gd name="T46" fmla="*/ 2147483647 w 31"/>
                  <a:gd name="T47" fmla="*/ 2147483647 h 7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1"/>
                  <a:gd name="T73" fmla="*/ 0 h 79"/>
                  <a:gd name="T74" fmla="*/ 31 w 31"/>
                  <a:gd name="T75" fmla="*/ 79 h 7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1" h="79">
                    <a:moveTo>
                      <a:pt x="6" y="78"/>
                    </a:moveTo>
                    <a:cubicBezTo>
                      <a:pt x="3" y="75"/>
                      <a:pt x="2" y="70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13" y="56"/>
                      <a:pt x="15" y="47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26"/>
                      <a:pt x="4" y="16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0" y="12"/>
                      <a:pt x="0" y="7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0"/>
                      <a:pt x="10" y="0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31" y="16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51"/>
                      <a:pt x="27" y="64"/>
                      <a:pt x="17" y="76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6" y="78"/>
                      <a:pt x="14" y="79"/>
                      <a:pt x="11" y="79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9" y="79"/>
                      <a:pt x="8" y="79"/>
                      <a:pt x="6" y="78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61" name="Freeform 10"/>
              <p:cNvSpPr>
                <a:spLocks/>
              </p:cNvSpPr>
              <p:nvPr/>
            </p:nvSpPr>
            <p:spPr bwMode="auto">
              <a:xfrm>
                <a:off x="-507633" y="4285183"/>
                <a:ext cx="157163" cy="461963"/>
              </a:xfrm>
              <a:custGeom>
                <a:avLst/>
                <a:gdLst>
                  <a:gd name="T0" fmla="*/ 2147483647 w 42"/>
                  <a:gd name="T1" fmla="*/ 2147483647 h 123"/>
                  <a:gd name="T2" fmla="*/ 2147483647 w 42"/>
                  <a:gd name="T3" fmla="*/ 2147483647 h 123"/>
                  <a:gd name="T4" fmla="*/ 2147483647 w 42"/>
                  <a:gd name="T5" fmla="*/ 2147483647 h 123"/>
                  <a:gd name="T6" fmla="*/ 2147483647 w 42"/>
                  <a:gd name="T7" fmla="*/ 2147483647 h 123"/>
                  <a:gd name="T8" fmla="*/ 2147483647 w 42"/>
                  <a:gd name="T9" fmla="*/ 2147483647 h 123"/>
                  <a:gd name="T10" fmla="*/ 2147483647 w 42"/>
                  <a:gd name="T11" fmla="*/ 2147483647 h 123"/>
                  <a:gd name="T12" fmla="*/ 2147483647 w 42"/>
                  <a:gd name="T13" fmla="*/ 2147483647 h 123"/>
                  <a:gd name="T14" fmla="*/ 2147483647 w 42"/>
                  <a:gd name="T15" fmla="*/ 2147483647 h 123"/>
                  <a:gd name="T16" fmla="*/ 2147483647 w 42"/>
                  <a:gd name="T17" fmla="*/ 2147483647 h 123"/>
                  <a:gd name="T18" fmla="*/ 2147483647 w 42"/>
                  <a:gd name="T19" fmla="*/ 2147483647 h 123"/>
                  <a:gd name="T20" fmla="*/ 2147483647 w 42"/>
                  <a:gd name="T21" fmla="*/ 2147483647 h 123"/>
                  <a:gd name="T22" fmla="*/ 2147483647 w 42"/>
                  <a:gd name="T23" fmla="*/ 2147483647 h 123"/>
                  <a:gd name="T24" fmla="*/ 2147483647 w 42"/>
                  <a:gd name="T25" fmla="*/ 2147483647 h 123"/>
                  <a:gd name="T26" fmla="*/ 2147483647 w 42"/>
                  <a:gd name="T27" fmla="*/ 2147483647 h 123"/>
                  <a:gd name="T28" fmla="*/ 2147483647 w 42"/>
                  <a:gd name="T29" fmla="*/ 2147483647 h 123"/>
                  <a:gd name="T30" fmla="*/ 2147483647 w 42"/>
                  <a:gd name="T31" fmla="*/ 2147483647 h 123"/>
                  <a:gd name="T32" fmla="*/ 2147483647 w 42"/>
                  <a:gd name="T33" fmla="*/ 2147483647 h 123"/>
                  <a:gd name="T34" fmla="*/ 2147483647 w 42"/>
                  <a:gd name="T35" fmla="*/ 2147483647 h 123"/>
                  <a:gd name="T36" fmla="*/ 2147483647 w 42"/>
                  <a:gd name="T37" fmla="*/ 2147483647 h 123"/>
                  <a:gd name="T38" fmla="*/ 2147483647 w 42"/>
                  <a:gd name="T39" fmla="*/ 2147483647 h 123"/>
                  <a:gd name="T40" fmla="*/ 2147483647 w 42"/>
                  <a:gd name="T41" fmla="*/ 2147483647 h 12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2"/>
                  <a:gd name="T64" fmla="*/ 0 h 123"/>
                  <a:gd name="T65" fmla="*/ 42 w 42"/>
                  <a:gd name="T66" fmla="*/ 123 h 12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2" h="123">
                    <a:moveTo>
                      <a:pt x="10" y="121"/>
                    </a:moveTo>
                    <a:cubicBezTo>
                      <a:pt x="7" y="119"/>
                      <a:pt x="6" y="114"/>
                      <a:pt x="8" y="110"/>
                    </a:cubicBezTo>
                    <a:cubicBezTo>
                      <a:pt x="8" y="110"/>
                      <a:pt x="8" y="110"/>
                      <a:pt x="8" y="110"/>
                    </a:cubicBezTo>
                    <a:cubicBezTo>
                      <a:pt x="22" y="92"/>
                      <a:pt x="26" y="77"/>
                      <a:pt x="26" y="64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6" y="38"/>
                      <a:pt x="9" y="19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1" y="12"/>
                      <a:pt x="0" y="7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3"/>
                      <a:pt x="41" y="26"/>
                      <a:pt x="42" y="64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2" y="80"/>
                      <a:pt x="36" y="100"/>
                      <a:pt x="21" y="120"/>
                    </a:cubicBezTo>
                    <a:cubicBezTo>
                      <a:pt x="21" y="120"/>
                      <a:pt x="21" y="120"/>
                      <a:pt x="21" y="120"/>
                    </a:cubicBezTo>
                    <a:cubicBezTo>
                      <a:pt x="19" y="122"/>
                      <a:pt x="17" y="123"/>
                      <a:pt x="15" y="123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3" y="123"/>
                      <a:pt x="11" y="122"/>
                      <a:pt x="10" y="121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62" name="Freeform 11"/>
              <p:cNvSpPr>
                <a:spLocks/>
              </p:cNvSpPr>
              <p:nvPr/>
            </p:nvSpPr>
            <p:spPr bwMode="auto">
              <a:xfrm>
                <a:off x="-860058" y="4372495"/>
                <a:ext cx="120650" cy="295275"/>
              </a:xfrm>
              <a:custGeom>
                <a:avLst/>
                <a:gdLst>
                  <a:gd name="T0" fmla="*/ 2147483647 w 32"/>
                  <a:gd name="T1" fmla="*/ 2147483647 h 79"/>
                  <a:gd name="T2" fmla="*/ 0 w 32"/>
                  <a:gd name="T3" fmla="*/ 2147483647 h 79"/>
                  <a:gd name="T4" fmla="*/ 0 w 32"/>
                  <a:gd name="T5" fmla="*/ 2147483647 h 79"/>
                  <a:gd name="T6" fmla="*/ 0 w 32"/>
                  <a:gd name="T7" fmla="*/ 2147483647 h 79"/>
                  <a:gd name="T8" fmla="*/ 0 w 32"/>
                  <a:gd name="T9" fmla="*/ 2147483647 h 79"/>
                  <a:gd name="T10" fmla="*/ 2147483647 w 32"/>
                  <a:gd name="T11" fmla="*/ 2147483647 h 79"/>
                  <a:gd name="T12" fmla="*/ 2147483647 w 32"/>
                  <a:gd name="T13" fmla="*/ 2147483647 h 79"/>
                  <a:gd name="T14" fmla="*/ 2147483647 w 32"/>
                  <a:gd name="T15" fmla="*/ 2147483647 h 79"/>
                  <a:gd name="T16" fmla="*/ 2147483647 w 32"/>
                  <a:gd name="T17" fmla="*/ 2147483647 h 79"/>
                  <a:gd name="T18" fmla="*/ 2147483647 w 32"/>
                  <a:gd name="T19" fmla="*/ 2147483647 h 79"/>
                  <a:gd name="T20" fmla="*/ 2147483647 w 32"/>
                  <a:gd name="T21" fmla="*/ 2147483647 h 79"/>
                  <a:gd name="T22" fmla="*/ 2147483647 w 32"/>
                  <a:gd name="T23" fmla="*/ 2147483647 h 79"/>
                  <a:gd name="T24" fmla="*/ 2147483647 w 32"/>
                  <a:gd name="T25" fmla="*/ 2147483647 h 79"/>
                  <a:gd name="T26" fmla="*/ 2147483647 w 32"/>
                  <a:gd name="T27" fmla="*/ 2147483647 h 79"/>
                  <a:gd name="T28" fmla="*/ 2147483647 w 32"/>
                  <a:gd name="T29" fmla="*/ 2147483647 h 79"/>
                  <a:gd name="T30" fmla="*/ 2147483647 w 32"/>
                  <a:gd name="T31" fmla="*/ 2147483647 h 79"/>
                  <a:gd name="T32" fmla="*/ 2147483647 w 32"/>
                  <a:gd name="T33" fmla="*/ 2147483647 h 79"/>
                  <a:gd name="T34" fmla="*/ 2147483647 w 32"/>
                  <a:gd name="T35" fmla="*/ 2147483647 h 79"/>
                  <a:gd name="T36" fmla="*/ 2147483647 w 32"/>
                  <a:gd name="T37" fmla="*/ 2147483647 h 79"/>
                  <a:gd name="T38" fmla="*/ 2147483647 w 32"/>
                  <a:gd name="T39" fmla="*/ 2147483647 h 79"/>
                  <a:gd name="T40" fmla="*/ 2147483647 w 32"/>
                  <a:gd name="T41" fmla="*/ 2147483647 h 79"/>
                  <a:gd name="T42" fmla="*/ 2147483647 w 32"/>
                  <a:gd name="T43" fmla="*/ 2147483647 h 79"/>
                  <a:gd name="T44" fmla="*/ 2147483647 w 32"/>
                  <a:gd name="T45" fmla="*/ 2147483647 h 79"/>
                  <a:gd name="T46" fmla="*/ 2147483647 w 32"/>
                  <a:gd name="T47" fmla="*/ 2147483647 h 79"/>
                  <a:gd name="T48" fmla="*/ 2147483647 w 32"/>
                  <a:gd name="T49" fmla="*/ 2147483647 h 79"/>
                  <a:gd name="T50" fmla="*/ 2147483647 w 32"/>
                  <a:gd name="T51" fmla="*/ 2147483647 h 79"/>
                  <a:gd name="T52" fmla="*/ 2147483647 w 32"/>
                  <a:gd name="T53" fmla="*/ 2147483647 h 79"/>
                  <a:gd name="T54" fmla="*/ 2147483647 w 32"/>
                  <a:gd name="T55" fmla="*/ 2147483647 h 79"/>
                  <a:gd name="T56" fmla="*/ 2147483647 w 32"/>
                  <a:gd name="T57" fmla="*/ 2147483647 h 7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32"/>
                  <a:gd name="T88" fmla="*/ 0 h 79"/>
                  <a:gd name="T89" fmla="*/ 32 w 32"/>
                  <a:gd name="T90" fmla="*/ 79 h 79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32" h="79">
                    <a:moveTo>
                      <a:pt x="14" y="76"/>
                    </a:moveTo>
                    <a:cubicBezTo>
                      <a:pt x="4" y="64"/>
                      <a:pt x="0" y="51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" y="16"/>
                      <a:pt x="17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21" y="0"/>
                      <a:pt x="26" y="0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2" y="7"/>
                      <a:pt x="31" y="12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5" y="18"/>
                      <a:pt x="24" y="19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19" y="26"/>
                      <a:pt x="16" y="32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7"/>
                      <a:pt x="18" y="56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9" y="70"/>
                      <a:pt x="28" y="75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3" y="79"/>
                      <a:pt x="22" y="79"/>
                      <a:pt x="20" y="79"/>
                    </a:cubicBezTo>
                    <a:cubicBezTo>
                      <a:pt x="20" y="79"/>
                      <a:pt x="20" y="79"/>
                      <a:pt x="20" y="79"/>
                    </a:cubicBezTo>
                    <a:cubicBezTo>
                      <a:pt x="18" y="79"/>
                      <a:pt x="15" y="78"/>
                      <a:pt x="14" y="76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63" name="Freeform 12"/>
              <p:cNvSpPr>
                <a:spLocks/>
              </p:cNvSpPr>
              <p:nvPr/>
            </p:nvSpPr>
            <p:spPr bwMode="auto">
              <a:xfrm>
                <a:off x="-972770" y="4285183"/>
                <a:ext cx="153988" cy="461963"/>
              </a:xfrm>
              <a:custGeom>
                <a:avLst/>
                <a:gdLst>
                  <a:gd name="T0" fmla="*/ 2147483647 w 41"/>
                  <a:gd name="T1" fmla="*/ 2147483647 h 123"/>
                  <a:gd name="T2" fmla="*/ 0 w 41"/>
                  <a:gd name="T3" fmla="*/ 2147483647 h 123"/>
                  <a:gd name="T4" fmla="*/ 0 w 41"/>
                  <a:gd name="T5" fmla="*/ 2147483647 h 123"/>
                  <a:gd name="T6" fmla="*/ 2147483647 w 41"/>
                  <a:gd name="T7" fmla="*/ 2147483647 h 123"/>
                  <a:gd name="T8" fmla="*/ 2147483647 w 41"/>
                  <a:gd name="T9" fmla="*/ 2147483647 h 123"/>
                  <a:gd name="T10" fmla="*/ 2147483647 w 41"/>
                  <a:gd name="T11" fmla="*/ 2147483647 h 123"/>
                  <a:gd name="T12" fmla="*/ 2147483647 w 41"/>
                  <a:gd name="T13" fmla="*/ 2147483647 h 123"/>
                  <a:gd name="T14" fmla="*/ 2147483647 w 41"/>
                  <a:gd name="T15" fmla="*/ 2147483647 h 123"/>
                  <a:gd name="T16" fmla="*/ 2147483647 w 41"/>
                  <a:gd name="T17" fmla="*/ 2147483647 h 123"/>
                  <a:gd name="T18" fmla="*/ 2147483647 w 41"/>
                  <a:gd name="T19" fmla="*/ 2147483647 h 123"/>
                  <a:gd name="T20" fmla="*/ 2147483647 w 41"/>
                  <a:gd name="T21" fmla="*/ 2147483647 h 123"/>
                  <a:gd name="T22" fmla="*/ 2147483647 w 41"/>
                  <a:gd name="T23" fmla="*/ 2147483647 h 123"/>
                  <a:gd name="T24" fmla="*/ 2147483647 w 41"/>
                  <a:gd name="T25" fmla="*/ 2147483647 h 123"/>
                  <a:gd name="T26" fmla="*/ 2147483647 w 41"/>
                  <a:gd name="T27" fmla="*/ 2147483647 h 123"/>
                  <a:gd name="T28" fmla="*/ 2147483647 w 41"/>
                  <a:gd name="T29" fmla="*/ 2147483647 h 123"/>
                  <a:gd name="T30" fmla="*/ 2147483647 w 41"/>
                  <a:gd name="T31" fmla="*/ 2147483647 h 123"/>
                  <a:gd name="T32" fmla="*/ 2147483647 w 41"/>
                  <a:gd name="T33" fmla="*/ 2147483647 h 123"/>
                  <a:gd name="T34" fmla="*/ 2147483647 w 41"/>
                  <a:gd name="T35" fmla="*/ 2147483647 h 123"/>
                  <a:gd name="T36" fmla="*/ 2147483647 w 41"/>
                  <a:gd name="T37" fmla="*/ 2147483647 h 123"/>
                  <a:gd name="T38" fmla="*/ 2147483647 w 41"/>
                  <a:gd name="T39" fmla="*/ 2147483647 h 123"/>
                  <a:gd name="T40" fmla="*/ 2147483647 w 41"/>
                  <a:gd name="T41" fmla="*/ 2147483647 h 123"/>
                  <a:gd name="T42" fmla="*/ 2147483647 w 41"/>
                  <a:gd name="T43" fmla="*/ 2147483647 h 123"/>
                  <a:gd name="T44" fmla="*/ 2147483647 w 41"/>
                  <a:gd name="T45" fmla="*/ 2147483647 h 123"/>
                  <a:gd name="T46" fmla="*/ 2147483647 w 41"/>
                  <a:gd name="T47" fmla="*/ 2147483647 h 123"/>
                  <a:gd name="T48" fmla="*/ 2147483647 w 41"/>
                  <a:gd name="T49" fmla="*/ 2147483647 h 12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41"/>
                  <a:gd name="T76" fmla="*/ 0 h 123"/>
                  <a:gd name="T77" fmla="*/ 41 w 41"/>
                  <a:gd name="T78" fmla="*/ 123 h 12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41" h="123">
                    <a:moveTo>
                      <a:pt x="20" y="120"/>
                    </a:moveTo>
                    <a:cubicBezTo>
                      <a:pt x="5" y="100"/>
                      <a:pt x="0" y="80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26"/>
                      <a:pt x="26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30" y="0"/>
                      <a:pt x="35" y="0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41" y="7"/>
                      <a:pt x="41" y="12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5"/>
                      <a:pt x="37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6" y="16"/>
                      <a:pt x="35" y="17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2" y="20"/>
                      <a:pt x="29" y="23"/>
                      <a:pt x="26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1" y="37"/>
                      <a:pt x="15" y="49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77"/>
                      <a:pt x="20" y="92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5" y="114"/>
                      <a:pt x="35" y="119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0" y="122"/>
                      <a:pt x="28" y="123"/>
                      <a:pt x="27" y="123"/>
                    </a:cubicBezTo>
                    <a:cubicBezTo>
                      <a:pt x="27" y="123"/>
                      <a:pt x="27" y="123"/>
                      <a:pt x="27" y="123"/>
                    </a:cubicBezTo>
                    <a:cubicBezTo>
                      <a:pt x="24" y="123"/>
                      <a:pt x="22" y="122"/>
                      <a:pt x="20" y="12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64" name="Oval 13"/>
              <p:cNvSpPr>
                <a:spLocks noChangeArrowheads="1"/>
              </p:cNvSpPr>
              <p:nvPr/>
            </p:nvSpPr>
            <p:spPr bwMode="auto">
              <a:xfrm>
                <a:off x="-717183" y="4469333"/>
                <a:ext cx="107950" cy="109538"/>
              </a:xfrm>
              <a:prstGeom prst="ellipse">
                <a:avLst/>
              </a:pr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1D1D1A"/>
                  </a:solidFill>
                </a:endParaRPr>
              </a:p>
            </p:txBody>
          </p:sp>
        </p:grpSp>
        <p:sp>
          <p:nvSpPr>
            <p:cNvPr id="55" name="Rectangle 650"/>
            <p:cNvSpPr>
              <a:spLocks noChangeArrowheads="1"/>
            </p:cNvSpPr>
            <p:nvPr/>
          </p:nvSpPr>
          <p:spPr bwMode="auto">
            <a:xfrm>
              <a:off x="1510108" y="5066850"/>
              <a:ext cx="323807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 dirty="0" smtClean="0">
                  <a:solidFill>
                    <a:srgbClr val="0070C0"/>
                  </a:solidFill>
                </a:rPr>
                <a:t>RAN</a:t>
              </a:r>
              <a:endParaRPr lang="zh-CN" altLang="zh-CN" sz="1100" dirty="0">
                <a:solidFill>
                  <a:srgbClr val="0070C0"/>
                </a:solidFill>
              </a:endParaRPr>
            </a:p>
          </p:txBody>
        </p:sp>
        <p:sp>
          <p:nvSpPr>
            <p:cNvPr id="140" name="Rectangle 650"/>
            <p:cNvSpPr>
              <a:spLocks noChangeArrowheads="1"/>
            </p:cNvSpPr>
            <p:nvPr/>
          </p:nvSpPr>
          <p:spPr bwMode="auto">
            <a:xfrm>
              <a:off x="1492128" y="3893379"/>
              <a:ext cx="22121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 dirty="0" smtClean="0">
                  <a:solidFill>
                    <a:srgbClr val="0070C0"/>
                  </a:solidFill>
                </a:rPr>
                <a:t>CN</a:t>
              </a:r>
              <a:endParaRPr lang="zh-CN" altLang="zh-CN" sz="1100" dirty="0">
                <a:solidFill>
                  <a:srgbClr val="0070C0"/>
                </a:solidFill>
              </a:endParaRPr>
            </a:p>
          </p:txBody>
        </p:sp>
        <p:grpSp>
          <p:nvGrpSpPr>
            <p:cNvPr id="141" name="组合 1044"/>
            <p:cNvGrpSpPr>
              <a:grpSpLocks/>
            </p:cNvGrpSpPr>
            <p:nvPr/>
          </p:nvGrpSpPr>
          <p:grpSpPr bwMode="auto">
            <a:xfrm>
              <a:off x="3048712" y="5850218"/>
              <a:ext cx="277129" cy="319317"/>
              <a:chOff x="-972770" y="4285183"/>
              <a:chExt cx="622300" cy="817563"/>
            </a:xfrm>
          </p:grpSpPr>
          <p:sp>
            <p:nvSpPr>
              <p:cNvPr id="142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-972770" y="4293120"/>
                <a:ext cx="619125" cy="809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143" name="Freeform 6"/>
              <p:cNvSpPr>
                <a:spLocks/>
              </p:cNvSpPr>
              <p:nvPr/>
            </p:nvSpPr>
            <p:spPr bwMode="auto">
              <a:xfrm>
                <a:off x="-664795" y="4686820"/>
                <a:ext cx="3175" cy="1588"/>
              </a:xfrm>
              <a:custGeom>
                <a:avLst/>
                <a:gdLst>
                  <a:gd name="T0" fmla="*/ 0 w 1"/>
                  <a:gd name="T1" fmla="*/ 0 h 1588"/>
                  <a:gd name="T2" fmla="*/ 2147483647 w 1"/>
                  <a:gd name="T3" fmla="*/ 0 h 1588"/>
                  <a:gd name="T4" fmla="*/ 0 w 1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588"/>
                  <a:gd name="T11" fmla="*/ 1 w 1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588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144" name="Freeform 7"/>
              <p:cNvSpPr>
                <a:spLocks/>
              </p:cNvSpPr>
              <p:nvPr/>
            </p:nvSpPr>
            <p:spPr bwMode="auto">
              <a:xfrm>
                <a:off x="-664795" y="4686820"/>
                <a:ext cx="3175" cy="1588"/>
              </a:xfrm>
              <a:custGeom>
                <a:avLst/>
                <a:gdLst>
                  <a:gd name="T0" fmla="*/ 0 w 1"/>
                  <a:gd name="T1" fmla="*/ 0 h 1588"/>
                  <a:gd name="T2" fmla="*/ 2147483647 w 1"/>
                  <a:gd name="T3" fmla="*/ 0 h 1588"/>
                  <a:gd name="T4" fmla="*/ 0 w 1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588"/>
                  <a:gd name="T11" fmla="*/ 1 w 1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588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145" name="Freeform 8"/>
              <p:cNvSpPr>
                <a:spLocks noEditPoints="1"/>
              </p:cNvSpPr>
              <p:nvPr/>
            </p:nvSpPr>
            <p:spPr bwMode="auto">
              <a:xfrm>
                <a:off x="-826720" y="4637608"/>
                <a:ext cx="330200" cy="465138"/>
              </a:xfrm>
              <a:custGeom>
                <a:avLst/>
                <a:gdLst>
                  <a:gd name="T0" fmla="*/ 2147483647 w 88"/>
                  <a:gd name="T1" fmla="*/ 2147483647 h 124"/>
                  <a:gd name="T2" fmla="*/ 2147483647 w 88"/>
                  <a:gd name="T3" fmla="*/ 2147483647 h 124"/>
                  <a:gd name="T4" fmla="*/ 2147483647 w 88"/>
                  <a:gd name="T5" fmla="*/ 2147483647 h 124"/>
                  <a:gd name="T6" fmla="*/ 2147483647 w 88"/>
                  <a:gd name="T7" fmla="*/ 2147483647 h 124"/>
                  <a:gd name="T8" fmla="*/ 2147483647 w 88"/>
                  <a:gd name="T9" fmla="*/ 0 h 124"/>
                  <a:gd name="T10" fmla="*/ 2147483647 w 88"/>
                  <a:gd name="T11" fmla="*/ 0 h 124"/>
                  <a:gd name="T12" fmla="*/ 2147483647 w 88"/>
                  <a:gd name="T13" fmla="*/ 0 h 124"/>
                  <a:gd name="T14" fmla="*/ 2147483647 w 88"/>
                  <a:gd name="T15" fmla="*/ 2147483647 h 124"/>
                  <a:gd name="T16" fmla="*/ 2147483647 w 88"/>
                  <a:gd name="T17" fmla="*/ 2147483647 h 124"/>
                  <a:gd name="T18" fmla="*/ 0 w 88"/>
                  <a:gd name="T19" fmla="*/ 2147483647 h 124"/>
                  <a:gd name="T20" fmla="*/ 2147483647 w 88"/>
                  <a:gd name="T21" fmla="*/ 2147483647 h 124"/>
                  <a:gd name="T22" fmla="*/ 2147483647 w 88"/>
                  <a:gd name="T23" fmla="*/ 2147483647 h 124"/>
                  <a:gd name="T24" fmla="*/ 2147483647 w 88"/>
                  <a:gd name="T25" fmla="*/ 2147483647 h 124"/>
                  <a:gd name="T26" fmla="*/ 2147483647 w 88"/>
                  <a:gd name="T27" fmla="*/ 2147483647 h 124"/>
                  <a:gd name="T28" fmla="*/ 2147483647 w 88"/>
                  <a:gd name="T29" fmla="*/ 2147483647 h 124"/>
                  <a:gd name="T30" fmla="*/ 2147483647 w 88"/>
                  <a:gd name="T31" fmla="*/ 2147483647 h 124"/>
                  <a:gd name="T32" fmla="*/ 2147483647 w 88"/>
                  <a:gd name="T33" fmla="*/ 2147483647 h 124"/>
                  <a:gd name="T34" fmla="*/ 2147483647 w 88"/>
                  <a:gd name="T35" fmla="*/ 2147483647 h 124"/>
                  <a:gd name="T36" fmla="*/ 2147483647 w 88"/>
                  <a:gd name="T37" fmla="*/ 2147483647 h 124"/>
                  <a:gd name="T38" fmla="*/ 2147483647 w 88"/>
                  <a:gd name="T39" fmla="*/ 2147483647 h 124"/>
                  <a:gd name="T40" fmla="*/ 2147483647 w 88"/>
                  <a:gd name="T41" fmla="*/ 2147483647 h 124"/>
                  <a:gd name="T42" fmla="*/ 2147483647 w 88"/>
                  <a:gd name="T43" fmla="*/ 2147483647 h 124"/>
                  <a:gd name="T44" fmla="*/ 2147483647 w 88"/>
                  <a:gd name="T45" fmla="*/ 2147483647 h 12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8"/>
                  <a:gd name="T70" fmla="*/ 0 h 124"/>
                  <a:gd name="T71" fmla="*/ 88 w 88"/>
                  <a:gd name="T72" fmla="*/ 124 h 12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8" h="124">
                    <a:moveTo>
                      <a:pt x="69" y="124"/>
                    </a:moveTo>
                    <a:cubicBezTo>
                      <a:pt x="88" y="124"/>
                      <a:pt x="88" y="124"/>
                      <a:pt x="88" y="124"/>
                    </a:cubicBezTo>
                    <a:cubicBezTo>
                      <a:pt x="87" y="123"/>
                      <a:pt x="87" y="121"/>
                      <a:pt x="87" y="120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0" y="2"/>
                      <a:pt x="47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0" y="0"/>
                      <a:pt x="37" y="2"/>
                      <a:pt x="36" y="6"/>
                    </a:cubicBezTo>
                    <a:cubicBezTo>
                      <a:pt x="1" y="120"/>
                      <a:pt x="1" y="120"/>
                      <a:pt x="1" y="120"/>
                    </a:cubicBezTo>
                    <a:cubicBezTo>
                      <a:pt x="0" y="121"/>
                      <a:pt x="0" y="123"/>
                      <a:pt x="0" y="124"/>
                    </a:cubicBezTo>
                    <a:cubicBezTo>
                      <a:pt x="18" y="124"/>
                      <a:pt x="18" y="124"/>
                      <a:pt x="18" y="124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64" y="107"/>
                      <a:pt x="64" y="107"/>
                      <a:pt x="64" y="107"/>
                    </a:cubicBezTo>
                    <a:lnTo>
                      <a:pt x="69" y="124"/>
                    </a:lnTo>
                    <a:close/>
                    <a:moveTo>
                      <a:pt x="48" y="55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4" y="40"/>
                      <a:pt x="44" y="40"/>
                      <a:pt x="44" y="40"/>
                    </a:cubicBezTo>
                    <a:lnTo>
                      <a:pt x="48" y="55"/>
                    </a:lnTo>
                    <a:close/>
                    <a:moveTo>
                      <a:pt x="29" y="89"/>
                    </a:moveTo>
                    <a:cubicBezTo>
                      <a:pt x="33" y="73"/>
                      <a:pt x="33" y="73"/>
                      <a:pt x="33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9" y="89"/>
                      <a:pt x="59" y="89"/>
                      <a:pt x="59" y="89"/>
                    </a:cubicBezTo>
                    <a:lnTo>
                      <a:pt x="29" y="89"/>
                    </a:ln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146" name="Freeform 9"/>
              <p:cNvSpPr>
                <a:spLocks/>
              </p:cNvSpPr>
              <p:nvPr/>
            </p:nvSpPr>
            <p:spPr bwMode="auto">
              <a:xfrm>
                <a:off x="-582245" y="4372495"/>
                <a:ext cx="115888" cy="295275"/>
              </a:xfrm>
              <a:custGeom>
                <a:avLst/>
                <a:gdLst>
                  <a:gd name="T0" fmla="*/ 2147483647 w 31"/>
                  <a:gd name="T1" fmla="*/ 2147483647 h 79"/>
                  <a:gd name="T2" fmla="*/ 2147483647 w 31"/>
                  <a:gd name="T3" fmla="*/ 2147483647 h 79"/>
                  <a:gd name="T4" fmla="*/ 2147483647 w 31"/>
                  <a:gd name="T5" fmla="*/ 2147483647 h 79"/>
                  <a:gd name="T6" fmla="*/ 2147483647 w 31"/>
                  <a:gd name="T7" fmla="*/ 2147483647 h 79"/>
                  <a:gd name="T8" fmla="*/ 2147483647 w 31"/>
                  <a:gd name="T9" fmla="*/ 2147483647 h 79"/>
                  <a:gd name="T10" fmla="*/ 2147483647 w 31"/>
                  <a:gd name="T11" fmla="*/ 2147483647 h 79"/>
                  <a:gd name="T12" fmla="*/ 2147483647 w 31"/>
                  <a:gd name="T13" fmla="*/ 2147483647 h 79"/>
                  <a:gd name="T14" fmla="*/ 2147483647 w 31"/>
                  <a:gd name="T15" fmla="*/ 2147483647 h 79"/>
                  <a:gd name="T16" fmla="*/ 2147483647 w 31"/>
                  <a:gd name="T17" fmla="*/ 2147483647 h 79"/>
                  <a:gd name="T18" fmla="*/ 2147483647 w 31"/>
                  <a:gd name="T19" fmla="*/ 2147483647 h 79"/>
                  <a:gd name="T20" fmla="*/ 2147483647 w 31"/>
                  <a:gd name="T21" fmla="*/ 2147483647 h 79"/>
                  <a:gd name="T22" fmla="*/ 2147483647 w 31"/>
                  <a:gd name="T23" fmla="*/ 2147483647 h 79"/>
                  <a:gd name="T24" fmla="*/ 2147483647 w 31"/>
                  <a:gd name="T25" fmla="*/ 2147483647 h 79"/>
                  <a:gd name="T26" fmla="*/ 2147483647 w 31"/>
                  <a:gd name="T27" fmla="*/ 2147483647 h 79"/>
                  <a:gd name="T28" fmla="*/ 2147483647 w 31"/>
                  <a:gd name="T29" fmla="*/ 2147483647 h 79"/>
                  <a:gd name="T30" fmla="*/ 2147483647 w 31"/>
                  <a:gd name="T31" fmla="*/ 2147483647 h 79"/>
                  <a:gd name="T32" fmla="*/ 2147483647 w 31"/>
                  <a:gd name="T33" fmla="*/ 2147483647 h 79"/>
                  <a:gd name="T34" fmla="*/ 2147483647 w 31"/>
                  <a:gd name="T35" fmla="*/ 2147483647 h 79"/>
                  <a:gd name="T36" fmla="*/ 2147483647 w 31"/>
                  <a:gd name="T37" fmla="*/ 2147483647 h 79"/>
                  <a:gd name="T38" fmla="*/ 2147483647 w 31"/>
                  <a:gd name="T39" fmla="*/ 2147483647 h 79"/>
                  <a:gd name="T40" fmla="*/ 2147483647 w 31"/>
                  <a:gd name="T41" fmla="*/ 2147483647 h 79"/>
                  <a:gd name="T42" fmla="*/ 2147483647 w 31"/>
                  <a:gd name="T43" fmla="*/ 2147483647 h 79"/>
                  <a:gd name="T44" fmla="*/ 2147483647 w 31"/>
                  <a:gd name="T45" fmla="*/ 2147483647 h 79"/>
                  <a:gd name="T46" fmla="*/ 2147483647 w 31"/>
                  <a:gd name="T47" fmla="*/ 2147483647 h 7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1"/>
                  <a:gd name="T73" fmla="*/ 0 h 79"/>
                  <a:gd name="T74" fmla="*/ 31 w 31"/>
                  <a:gd name="T75" fmla="*/ 79 h 7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1" h="79">
                    <a:moveTo>
                      <a:pt x="6" y="78"/>
                    </a:moveTo>
                    <a:cubicBezTo>
                      <a:pt x="3" y="75"/>
                      <a:pt x="2" y="70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13" y="56"/>
                      <a:pt x="15" y="47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26"/>
                      <a:pt x="4" y="16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0" y="12"/>
                      <a:pt x="0" y="7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0"/>
                      <a:pt x="10" y="0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31" y="16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51"/>
                      <a:pt x="27" y="64"/>
                      <a:pt x="17" y="76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6" y="78"/>
                      <a:pt x="14" y="79"/>
                      <a:pt x="11" y="79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9" y="79"/>
                      <a:pt x="8" y="79"/>
                      <a:pt x="6" y="78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147" name="Freeform 10"/>
              <p:cNvSpPr>
                <a:spLocks/>
              </p:cNvSpPr>
              <p:nvPr/>
            </p:nvSpPr>
            <p:spPr bwMode="auto">
              <a:xfrm>
                <a:off x="-507633" y="4285183"/>
                <a:ext cx="157163" cy="461963"/>
              </a:xfrm>
              <a:custGeom>
                <a:avLst/>
                <a:gdLst>
                  <a:gd name="T0" fmla="*/ 2147483647 w 42"/>
                  <a:gd name="T1" fmla="*/ 2147483647 h 123"/>
                  <a:gd name="T2" fmla="*/ 2147483647 w 42"/>
                  <a:gd name="T3" fmla="*/ 2147483647 h 123"/>
                  <a:gd name="T4" fmla="*/ 2147483647 w 42"/>
                  <a:gd name="T5" fmla="*/ 2147483647 h 123"/>
                  <a:gd name="T6" fmla="*/ 2147483647 w 42"/>
                  <a:gd name="T7" fmla="*/ 2147483647 h 123"/>
                  <a:gd name="T8" fmla="*/ 2147483647 w 42"/>
                  <a:gd name="T9" fmla="*/ 2147483647 h 123"/>
                  <a:gd name="T10" fmla="*/ 2147483647 w 42"/>
                  <a:gd name="T11" fmla="*/ 2147483647 h 123"/>
                  <a:gd name="T12" fmla="*/ 2147483647 w 42"/>
                  <a:gd name="T13" fmla="*/ 2147483647 h 123"/>
                  <a:gd name="T14" fmla="*/ 2147483647 w 42"/>
                  <a:gd name="T15" fmla="*/ 2147483647 h 123"/>
                  <a:gd name="T16" fmla="*/ 2147483647 w 42"/>
                  <a:gd name="T17" fmla="*/ 2147483647 h 123"/>
                  <a:gd name="T18" fmla="*/ 2147483647 w 42"/>
                  <a:gd name="T19" fmla="*/ 2147483647 h 123"/>
                  <a:gd name="T20" fmla="*/ 2147483647 w 42"/>
                  <a:gd name="T21" fmla="*/ 2147483647 h 123"/>
                  <a:gd name="T22" fmla="*/ 2147483647 w 42"/>
                  <a:gd name="T23" fmla="*/ 2147483647 h 123"/>
                  <a:gd name="T24" fmla="*/ 2147483647 w 42"/>
                  <a:gd name="T25" fmla="*/ 2147483647 h 123"/>
                  <a:gd name="T26" fmla="*/ 2147483647 w 42"/>
                  <a:gd name="T27" fmla="*/ 2147483647 h 123"/>
                  <a:gd name="T28" fmla="*/ 2147483647 w 42"/>
                  <a:gd name="T29" fmla="*/ 2147483647 h 123"/>
                  <a:gd name="T30" fmla="*/ 2147483647 w 42"/>
                  <a:gd name="T31" fmla="*/ 2147483647 h 123"/>
                  <a:gd name="T32" fmla="*/ 2147483647 w 42"/>
                  <a:gd name="T33" fmla="*/ 2147483647 h 123"/>
                  <a:gd name="T34" fmla="*/ 2147483647 w 42"/>
                  <a:gd name="T35" fmla="*/ 2147483647 h 123"/>
                  <a:gd name="T36" fmla="*/ 2147483647 w 42"/>
                  <a:gd name="T37" fmla="*/ 2147483647 h 123"/>
                  <a:gd name="T38" fmla="*/ 2147483647 w 42"/>
                  <a:gd name="T39" fmla="*/ 2147483647 h 123"/>
                  <a:gd name="T40" fmla="*/ 2147483647 w 42"/>
                  <a:gd name="T41" fmla="*/ 2147483647 h 12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2"/>
                  <a:gd name="T64" fmla="*/ 0 h 123"/>
                  <a:gd name="T65" fmla="*/ 42 w 42"/>
                  <a:gd name="T66" fmla="*/ 123 h 12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2" h="123">
                    <a:moveTo>
                      <a:pt x="10" y="121"/>
                    </a:moveTo>
                    <a:cubicBezTo>
                      <a:pt x="7" y="119"/>
                      <a:pt x="6" y="114"/>
                      <a:pt x="8" y="110"/>
                    </a:cubicBezTo>
                    <a:cubicBezTo>
                      <a:pt x="8" y="110"/>
                      <a:pt x="8" y="110"/>
                      <a:pt x="8" y="110"/>
                    </a:cubicBezTo>
                    <a:cubicBezTo>
                      <a:pt x="22" y="92"/>
                      <a:pt x="26" y="77"/>
                      <a:pt x="26" y="64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6" y="38"/>
                      <a:pt x="9" y="19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1" y="12"/>
                      <a:pt x="0" y="7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3"/>
                      <a:pt x="41" y="26"/>
                      <a:pt x="42" y="64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2" y="80"/>
                      <a:pt x="36" y="100"/>
                      <a:pt x="21" y="120"/>
                    </a:cubicBezTo>
                    <a:cubicBezTo>
                      <a:pt x="21" y="120"/>
                      <a:pt x="21" y="120"/>
                      <a:pt x="21" y="120"/>
                    </a:cubicBezTo>
                    <a:cubicBezTo>
                      <a:pt x="19" y="122"/>
                      <a:pt x="17" y="123"/>
                      <a:pt x="15" y="123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3" y="123"/>
                      <a:pt x="11" y="122"/>
                      <a:pt x="10" y="121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148" name="Freeform 11"/>
              <p:cNvSpPr>
                <a:spLocks/>
              </p:cNvSpPr>
              <p:nvPr/>
            </p:nvSpPr>
            <p:spPr bwMode="auto">
              <a:xfrm>
                <a:off x="-860058" y="4372495"/>
                <a:ext cx="120650" cy="295275"/>
              </a:xfrm>
              <a:custGeom>
                <a:avLst/>
                <a:gdLst>
                  <a:gd name="T0" fmla="*/ 2147483647 w 32"/>
                  <a:gd name="T1" fmla="*/ 2147483647 h 79"/>
                  <a:gd name="T2" fmla="*/ 0 w 32"/>
                  <a:gd name="T3" fmla="*/ 2147483647 h 79"/>
                  <a:gd name="T4" fmla="*/ 0 w 32"/>
                  <a:gd name="T5" fmla="*/ 2147483647 h 79"/>
                  <a:gd name="T6" fmla="*/ 0 w 32"/>
                  <a:gd name="T7" fmla="*/ 2147483647 h 79"/>
                  <a:gd name="T8" fmla="*/ 0 w 32"/>
                  <a:gd name="T9" fmla="*/ 2147483647 h 79"/>
                  <a:gd name="T10" fmla="*/ 2147483647 w 32"/>
                  <a:gd name="T11" fmla="*/ 2147483647 h 79"/>
                  <a:gd name="T12" fmla="*/ 2147483647 w 32"/>
                  <a:gd name="T13" fmla="*/ 2147483647 h 79"/>
                  <a:gd name="T14" fmla="*/ 2147483647 w 32"/>
                  <a:gd name="T15" fmla="*/ 2147483647 h 79"/>
                  <a:gd name="T16" fmla="*/ 2147483647 w 32"/>
                  <a:gd name="T17" fmla="*/ 2147483647 h 79"/>
                  <a:gd name="T18" fmla="*/ 2147483647 w 32"/>
                  <a:gd name="T19" fmla="*/ 2147483647 h 79"/>
                  <a:gd name="T20" fmla="*/ 2147483647 w 32"/>
                  <a:gd name="T21" fmla="*/ 2147483647 h 79"/>
                  <a:gd name="T22" fmla="*/ 2147483647 w 32"/>
                  <a:gd name="T23" fmla="*/ 2147483647 h 79"/>
                  <a:gd name="T24" fmla="*/ 2147483647 w 32"/>
                  <a:gd name="T25" fmla="*/ 2147483647 h 79"/>
                  <a:gd name="T26" fmla="*/ 2147483647 w 32"/>
                  <a:gd name="T27" fmla="*/ 2147483647 h 79"/>
                  <a:gd name="T28" fmla="*/ 2147483647 w 32"/>
                  <a:gd name="T29" fmla="*/ 2147483647 h 79"/>
                  <a:gd name="T30" fmla="*/ 2147483647 w 32"/>
                  <a:gd name="T31" fmla="*/ 2147483647 h 79"/>
                  <a:gd name="T32" fmla="*/ 2147483647 w 32"/>
                  <a:gd name="T33" fmla="*/ 2147483647 h 79"/>
                  <a:gd name="T34" fmla="*/ 2147483647 w 32"/>
                  <a:gd name="T35" fmla="*/ 2147483647 h 79"/>
                  <a:gd name="T36" fmla="*/ 2147483647 w 32"/>
                  <a:gd name="T37" fmla="*/ 2147483647 h 79"/>
                  <a:gd name="T38" fmla="*/ 2147483647 w 32"/>
                  <a:gd name="T39" fmla="*/ 2147483647 h 79"/>
                  <a:gd name="T40" fmla="*/ 2147483647 w 32"/>
                  <a:gd name="T41" fmla="*/ 2147483647 h 79"/>
                  <a:gd name="T42" fmla="*/ 2147483647 w 32"/>
                  <a:gd name="T43" fmla="*/ 2147483647 h 79"/>
                  <a:gd name="T44" fmla="*/ 2147483647 w 32"/>
                  <a:gd name="T45" fmla="*/ 2147483647 h 79"/>
                  <a:gd name="T46" fmla="*/ 2147483647 w 32"/>
                  <a:gd name="T47" fmla="*/ 2147483647 h 79"/>
                  <a:gd name="T48" fmla="*/ 2147483647 w 32"/>
                  <a:gd name="T49" fmla="*/ 2147483647 h 79"/>
                  <a:gd name="T50" fmla="*/ 2147483647 w 32"/>
                  <a:gd name="T51" fmla="*/ 2147483647 h 79"/>
                  <a:gd name="T52" fmla="*/ 2147483647 w 32"/>
                  <a:gd name="T53" fmla="*/ 2147483647 h 79"/>
                  <a:gd name="T54" fmla="*/ 2147483647 w 32"/>
                  <a:gd name="T55" fmla="*/ 2147483647 h 79"/>
                  <a:gd name="T56" fmla="*/ 2147483647 w 32"/>
                  <a:gd name="T57" fmla="*/ 2147483647 h 7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32"/>
                  <a:gd name="T88" fmla="*/ 0 h 79"/>
                  <a:gd name="T89" fmla="*/ 32 w 32"/>
                  <a:gd name="T90" fmla="*/ 79 h 79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32" h="79">
                    <a:moveTo>
                      <a:pt x="14" y="76"/>
                    </a:moveTo>
                    <a:cubicBezTo>
                      <a:pt x="4" y="64"/>
                      <a:pt x="0" y="51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" y="16"/>
                      <a:pt x="17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21" y="0"/>
                      <a:pt x="26" y="0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2" y="7"/>
                      <a:pt x="31" y="12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5" y="18"/>
                      <a:pt x="24" y="19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19" y="26"/>
                      <a:pt x="16" y="32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7"/>
                      <a:pt x="18" y="56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9" y="70"/>
                      <a:pt x="28" y="75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3" y="79"/>
                      <a:pt x="22" y="79"/>
                      <a:pt x="20" y="79"/>
                    </a:cubicBezTo>
                    <a:cubicBezTo>
                      <a:pt x="20" y="79"/>
                      <a:pt x="20" y="79"/>
                      <a:pt x="20" y="79"/>
                    </a:cubicBezTo>
                    <a:cubicBezTo>
                      <a:pt x="18" y="79"/>
                      <a:pt x="15" y="78"/>
                      <a:pt x="14" y="76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149" name="Freeform 12"/>
              <p:cNvSpPr>
                <a:spLocks/>
              </p:cNvSpPr>
              <p:nvPr/>
            </p:nvSpPr>
            <p:spPr bwMode="auto">
              <a:xfrm>
                <a:off x="-972770" y="4285183"/>
                <a:ext cx="153988" cy="461963"/>
              </a:xfrm>
              <a:custGeom>
                <a:avLst/>
                <a:gdLst>
                  <a:gd name="T0" fmla="*/ 2147483647 w 41"/>
                  <a:gd name="T1" fmla="*/ 2147483647 h 123"/>
                  <a:gd name="T2" fmla="*/ 0 w 41"/>
                  <a:gd name="T3" fmla="*/ 2147483647 h 123"/>
                  <a:gd name="T4" fmla="*/ 0 w 41"/>
                  <a:gd name="T5" fmla="*/ 2147483647 h 123"/>
                  <a:gd name="T6" fmla="*/ 2147483647 w 41"/>
                  <a:gd name="T7" fmla="*/ 2147483647 h 123"/>
                  <a:gd name="T8" fmla="*/ 2147483647 w 41"/>
                  <a:gd name="T9" fmla="*/ 2147483647 h 123"/>
                  <a:gd name="T10" fmla="*/ 2147483647 w 41"/>
                  <a:gd name="T11" fmla="*/ 2147483647 h 123"/>
                  <a:gd name="T12" fmla="*/ 2147483647 w 41"/>
                  <a:gd name="T13" fmla="*/ 2147483647 h 123"/>
                  <a:gd name="T14" fmla="*/ 2147483647 w 41"/>
                  <a:gd name="T15" fmla="*/ 2147483647 h 123"/>
                  <a:gd name="T16" fmla="*/ 2147483647 w 41"/>
                  <a:gd name="T17" fmla="*/ 2147483647 h 123"/>
                  <a:gd name="T18" fmla="*/ 2147483647 w 41"/>
                  <a:gd name="T19" fmla="*/ 2147483647 h 123"/>
                  <a:gd name="T20" fmla="*/ 2147483647 w 41"/>
                  <a:gd name="T21" fmla="*/ 2147483647 h 123"/>
                  <a:gd name="T22" fmla="*/ 2147483647 w 41"/>
                  <a:gd name="T23" fmla="*/ 2147483647 h 123"/>
                  <a:gd name="T24" fmla="*/ 2147483647 w 41"/>
                  <a:gd name="T25" fmla="*/ 2147483647 h 123"/>
                  <a:gd name="T26" fmla="*/ 2147483647 w 41"/>
                  <a:gd name="T27" fmla="*/ 2147483647 h 123"/>
                  <a:gd name="T28" fmla="*/ 2147483647 w 41"/>
                  <a:gd name="T29" fmla="*/ 2147483647 h 123"/>
                  <a:gd name="T30" fmla="*/ 2147483647 w 41"/>
                  <a:gd name="T31" fmla="*/ 2147483647 h 123"/>
                  <a:gd name="T32" fmla="*/ 2147483647 w 41"/>
                  <a:gd name="T33" fmla="*/ 2147483647 h 123"/>
                  <a:gd name="T34" fmla="*/ 2147483647 w 41"/>
                  <a:gd name="T35" fmla="*/ 2147483647 h 123"/>
                  <a:gd name="T36" fmla="*/ 2147483647 w 41"/>
                  <a:gd name="T37" fmla="*/ 2147483647 h 123"/>
                  <a:gd name="T38" fmla="*/ 2147483647 w 41"/>
                  <a:gd name="T39" fmla="*/ 2147483647 h 123"/>
                  <a:gd name="T40" fmla="*/ 2147483647 w 41"/>
                  <a:gd name="T41" fmla="*/ 2147483647 h 123"/>
                  <a:gd name="T42" fmla="*/ 2147483647 w 41"/>
                  <a:gd name="T43" fmla="*/ 2147483647 h 123"/>
                  <a:gd name="T44" fmla="*/ 2147483647 w 41"/>
                  <a:gd name="T45" fmla="*/ 2147483647 h 123"/>
                  <a:gd name="T46" fmla="*/ 2147483647 w 41"/>
                  <a:gd name="T47" fmla="*/ 2147483647 h 123"/>
                  <a:gd name="T48" fmla="*/ 2147483647 w 41"/>
                  <a:gd name="T49" fmla="*/ 2147483647 h 12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41"/>
                  <a:gd name="T76" fmla="*/ 0 h 123"/>
                  <a:gd name="T77" fmla="*/ 41 w 41"/>
                  <a:gd name="T78" fmla="*/ 123 h 12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41" h="123">
                    <a:moveTo>
                      <a:pt x="20" y="120"/>
                    </a:moveTo>
                    <a:cubicBezTo>
                      <a:pt x="5" y="100"/>
                      <a:pt x="0" y="80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26"/>
                      <a:pt x="26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30" y="0"/>
                      <a:pt x="35" y="0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41" y="7"/>
                      <a:pt x="41" y="12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5"/>
                      <a:pt x="37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6" y="16"/>
                      <a:pt x="35" y="17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2" y="20"/>
                      <a:pt x="29" y="23"/>
                      <a:pt x="26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1" y="37"/>
                      <a:pt x="15" y="49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77"/>
                      <a:pt x="20" y="92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5" y="114"/>
                      <a:pt x="35" y="119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0" y="122"/>
                      <a:pt x="28" y="123"/>
                      <a:pt x="27" y="123"/>
                    </a:cubicBezTo>
                    <a:cubicBezTo>
                      <a:pt x="27" y="123"/>
                      <a:pt x="27" y="123"/>
                      <a:pt x="27" y="123"/>
                    </a:cubicBezTo>
                    <a:cubicBezTo>
                      <a:pt x="24" y="123"/>
                      <a:pt x="22" y="122"/>
                      <a:pt x="20" y="12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150" name="Oval 13"/>
              <p:cNvSpPr>
                <a:spLocks noChangeArrowheads="1"/>
              </p:cNvSpPr>
              <p:nvPr/>
            </p:nvSpPr>
            <p:spPr bwMode="auto">
              <a:xfrm>
                <a:off x="-717183" y="4469333"/>
                <a:ext cx="107950" cy="109538"/>
              </a:xfrm>
              <a:prstGeom prst="ellipse">
                <a:avLst/>
              </a:pr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1D1D1A"/>
                  </a:solidFill>
                </a:endParaRPr>
              </a:p>
            </p:txBody>
          </p:sp>
        </p:grpSp>
        <p:sp>
          <p:nvSpPr>
            <p:cNvPr id="151" name="Freeform 8"/>
            <p:cNvSpPr>
              <a:spLocks/>
            </p:cNvSpPr>
            <p:nvPr/>
          </p:nvSpPr>
          <p:spPr bwMode="auto">
            <a:xfrm rot="1500000">
              <a:off x="3152514" y="5514679"/>
              <a:ext cx="107740" cy="268611"/>
            </a:xfrm>
            <a:custGeom>
              <a:avLst/>
              <a:gdLst>
                <a:gd name="T0" fmla="*/ 2147483647 w 55"/>
                <a:gd name="T1" fmla="*/ 2147483647 h 134"/>
                <a:gd name="T2" fmla="*/ 2147483647 w 55"/>
                <a:gd name="T3" fmla="*/ 2147483647 h 134"/>
                <a:gd name="T4" fmla="*/ 2147483647 w 55"/>
                <a:gd name="T5" fmla="*/ 2147483647 h 134"/>
                <a:gd name="T6" fmla="*/ 2147483647 w 55"/>
                <a:gd name="T7" fmla="*/ 2147483647 h 134"/>
                <a:gd name="T8" fmla="*/ 2147483647 w 55"/>
                <a:gd name="T9" fmla="*/ 2147483647 h 134"/>
                <a:gd name="T10" fmla="*/ 2147483647 w 55"/>
                <a:gd name="T11" fmla="*/ 2147483647 h 134"/>
                <a:gd name="T12" fmla="*/ 2147483647 w 55"/>
                <a:gd name="T13" fmla="*/ 2147483647 h 1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134"/>
                <a:gd name="T23" fmla="*/ 55 w 55"/>
                <a:gd name="T24" fmla="*/ 134 h 1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134">
                  <a:moveTo>
                    <a:pt x="2" y="133"/>
                  </a:moveTo>
                  <a:cubicBezTo>
                    <a:pt x="0" y="132"/>
                    <a:pt x="26" y="81"/>
                    <a:pt x="26" y="79"/>
                  </a:cubicBezTo>
                  <a:cubicBezTo>
                    <a:pt x="25" y="76"/>
                    <a:pt x="2" y="66"/>
                    <a:pt x="1" y="62"/>
                  </a:cubicBezTo>
                  <a:cubicBezTo>
                    <a:pt x="0" y="58"/>
                    <a:pt x="53" y="0"/>
                    <a:pt x="54" y="1"/>
                  </a:cubicBezTo>
                  <a:cubicBezTo>
                    <a:pt x="55" y="3"/>
                    <a:pt x="29" y="54"/>
                    <a:pt x="30" y="56"/>
                  </a:cubicBezTo>
                  <a:cubicBezTo>
                    <a:pt x="30" y="58"/>
                    <a:pt x="54" y="68"/>
                    <a:pt x="54" y="73"/>
                  </a:cubicBezTo>
                  <a:cubicBezTo>
                    <a:pt x="55" y="77"/>
                    <a:pt x="3" y="134"/>
                    <a:pt x="2" y="133"/>
                  </a:cubicBezTo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3003181" y="5504215"/>
              <a:ext cx="423540" cy="123992"/>
              <a:chOff x="3003181" y="5631215"/>
              <a:chExt cx="423540" cy="123992"/>
            </a:xfrm>
          </p:grpSpPr>
          <p:sp>
            <p:nvSpPr>
              <p:cNvPr id="21" name="Rectangle 607"/>
              <p:cNvSpPr>
                <a:spLocks noChangeArrowheads="1"/>
              </p:cNvSpPr>
              <p:nvPr/>
            </p:nvSpPr>
            <p:spPr bwMode="auto">
              <a:xfrm rot="5400000">
                <a:off x="3154148" y="5482632"/>
                <a:ext cx="121606" cy="423540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2" name="Rectangle 608"/>
              <p:cNvSpPr>
                <a:spLocks noChangeArrowheads="1"/>
              </p:cNvSpPr>
              <p:nvPr/>
            </p:nvSpPr>
            <p:spPr bwMode="auto">
              <a:xfrm rot="5400000">
                <a:off x="3308776" y="5688999"/>
                <a:ext cx="123991" cy="84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3" name="Rectangle 609"/>
              <p:cNvSpPr>
                <a:spLocks noChangeArrowheads="1"/>
              </p:cNvSpPr>
              <p:nvPr/>
            </p:nvSpPr>
            <p:spPr bwMode="auto">
              <a:xfrm rot="5400000">
                <a:off x="3246208" y="5688999"/>
                <a:ext cx="123991" cy="84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4" name="Rectangle 611"/>
              <p:cNvSpPr>
                <a:spLocks noChangeArrowheads="1"/>
              </p:cNvSpPr>
              <p:nvPr/>
            </p:nvSpPr>
            <p:spPr bwMode="auto">
              <a:xfrm rot="5400000">
                <a:off x="3183640" y="5689000"/>
                <a:ext cx="123991" cy="84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5" name="Rectangle 612"/>
              <p:cNvSpPr>
                <a:spLocks noChangeArrowheads="1"/>
              </p:cNvSpPr>
              <p:nvPr/>
            </p:nvSpPr>
            <p:spPr bwMode="auto">
              <a:xfrm rot="5400000">
                <a:off x="3121071" y="5689000"/>
                <a:ext cx="123991" cy="84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6" name="Rectangle 613"/>
              <p:cNvSpPr>
                <a:spLocks noChangeArrowheads="1"/>
              </p:cNvSpPr>
              <p:nvPr/>
            </p:nvSpPr>
            <p:spPr bwMode="auto">
              <a:xfrm rot="5400000">
                <a:off x="3058503" y="5689000"/>
                <a:ext cx="123991" cy="84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7" name="Rectangle 614"/>
              <p:cNvSpPr>
                <a:spLocks noChangeArrowheads="1"/>
              </p:cNvSpPr>
              <p:nvPr/>
            </p:nvSpPr>
            <p:spPr bwMode="auto">
              <a:xfrm rot="5400000">
                <a:off x="2995934" y="5689000"/>
                <a:ext cx="123991" cy="84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8" name="Rectangle 615"/>
              <p:cNvSpPr>
                <a:spLocks noChangeArrowheads="1"/>
              </p:cNvSpPr>
              <p:nvPr/>
            </p:nvSpPr>
            <p:spPr bwMode="auto">
              <a:xfrm rot="5400000">
                <a:off x="3394272" y="5642879"/>
                <a:ext cx="8346" cy="565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9" name="Rectangle 616"/>
              <p:cNvSpPr>
                <a:spLocks noChangeArrowheads="1"/>
              </p:cNvSpPr>
              <p:nvPr/>
            </p:nvSpPr>
            <p:spPr bwMode="auto">
              <a:xfrm rot="5400000">
                <a:off x="3337119" y="5687582"/>
                <a:ext cx="8346" cy="5775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0" name="Rectangle 617"/>
              <p:cNvSpPr>
                <a:spLocks noChangeArrowheads="1"/>
              </p:cNvSpPr>
              <p:nvPr/>
            </p:nvSpPr>
            <p:spPr bwMode="auto">
              <a:xfrm rot="5400000">
                <a:off x="3027285" y="5642879"/>
                <a:ext cx="8346" cy="565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1" name="Rectangle 618"/>
              <p:cNvSpPr>
                <a:spLocks noChangeArrowheads="1"/>
              </p:cNvSpPr>
              <p:nvPr/>
            </p:nvSpPr>
            <p:spPr bwMode="auto">
              <a:xfrm rot="5400000">
                <a:off x="3270339" y="5641676"/>
                <a:ext cx="8346" cy="5895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2" name="Rectangle 619"/>
              <p:cNvSpPr>
                <a:spLocks noChangeArrowheads="1"/>
              </p:cNvSpPr>
              <p:nvPr/>
            </p:nvSpPr>
            <p:spPr bwMode="auto">
              <a:xfrm rot="5400000">
                <a:off x="3209577" y="5685176"/>
                <a:ext cx="8346" cy="6256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3" name="Rectangle 620"/>
              <p:cNvSpPr>
                <a:spLocks noChangeArrowheads="1"/>
              </p:cNvSpPr>
              <p:nvPr/>
            </p:nvSpPr>
            <p:spPr bwMode="auto">
              <a:xfrm rot="5400000">
                <a:off x="3147008" y="5639872"/>
                <a:ext cx="8346" cy="6256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4" name="Rectangle 621"/>
              <p:cNvSpPr>
                <a:spLocks noChangeArrowheads="1"/>
              </p:cNvSpPr>
              <p:nvPr/>
            </p:nvSpPr>
            <p:spPr bwMode="auto">
              <a:xfrm rot="5400000">
                <a:off x="3085643" y="5686379"/>
                <a:ext cx="8346" cy="6016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</p:grpSp>
      <p:grpSp>
        <p:nvGrpSpPr>
          <p:cNvPr id="182" name="组合 181"/>
          <p:cNvGrpSpPr/>
          <p:nvPr/>
        </p:nvGrpSpPr>
        <p:grpSpPr>
          <a:xfrm>
            <a:off x="6914017" y="3900219"/>
            <a:ext cx="3161172" cy="2331271"/>
            <a:chOff x="1510108" y="3838264"/>
            <a:chExt cx="3161172" cy="2331271"/>
          </a:xfrm>
        </p:grpSpPr>
        <p:grpSp>
          <p:nvGrpSpPr>
            <p:cNvPr id="183" name="组合 1044"/>
            <p:cNvGrpSpPr>
              <a:grpSpLocks/>
            </p:cNvGrpSpPr>
            <p:nvPr/>
          </p:nvGrpSpPr>
          <p:grpSpPr bwMode="auto">
            <a:xfrm>
              <a:off x="3856317" y="4504530"/>
              <a:ext cx="277129" cy="319317"/>
              <a:chOff x="-972770" y="4285183"/>
              <a:chExt cx="622300" cy="817563"/>
            </a:xfrm>
          </p:grpSpPr>
          <p:sp>
            <p:nvSpPr>
              <p:cNvPr id="233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-972770" y="4293120"/>
                <a:ext cx="619125" cy="809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34" name="Freeform 6"/>
              <p:cNvSpPr>
                <a:spLocks/>
              </p:cNvSpPr>
              <p:nvPr/>
            </p:nvSpPr>
            <p:spPr bwMode="auto">
              <a:xfrm>
                <a:off x="-664795" y="4686820"/>
                <a:ext cx="3175" cy="1588"/>
              </a:xfrm>
              <a:custGeom>
                <a:avLst/>
                <a:gdLst>
                  <a:gd name="T0" fmla="*/ 0 w 1"/>
                  <a:gd name="T1" fmla="*/ 0 h 1588"/>
                  <a:gd name="T2" fmla="*/ 2147483647 w 1"/>
                  <a:gd name="T3" fmla="*/ 0 h 1588"/>
                  <a:gd name="T4" fmla="*/ 0 w 1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588"/>
                  <a:gd name="T11" fmla="*/ 1 w 1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588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35" name="Freeform 7"/>
              <p:cNvSpPr>
                <a:spLocks/>
              </p:cNvSpPr>
              <p:nvPr/>
            </p:nvSpPr>
            <p:spPr bwMode="auto">
              <a:xfrm>
                <a:off x="-664795" y="4686820"/>
                <a:ext cx="3175" cy="1588"/>
              </a:xfrm>
              <a:custGeom>
                <a:avLst/>
                <a:gdLst>
                  <a:gd name="T0" fmla="*/ 0 w 1"/>
                  <a:gd name="T1" fmla="*/ 0 h 1588"/>
                  <a:gd name="T2" fmla="*/ 2147483647 w 1"/>
                  <a:gd name="T3" fmla="*/ 0 h 1588"/>
                  <a:gd name="T4" fmla="*/ 0 w 1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588"/>
                  <a:gd name="T11" fmla="*/ 1 w 1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588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36" name="Freeform 8"/>
              <p:cNvSpPr>
                <a:spLocks noEditPoints="1"/>
              </p:cNvSpPr>
              <p:nvPr/>
            </p:nvSpPr>
            <p:spPr bwMode="auto">
              <a:xfrm>
                <a:off x="-826720" y="4637608"/>
                <a:ext cx="330200" cy="465138"/>
              </a:xfrm>
              <a:custGeom>
                <a:avLst/>
                <a:gdLst>
                  <a:gd name="T0" fmla="*/ 2147483647 w 88"/>
                  <a:gd name="T1" fmla="*/ 2147483647 h 124"/>
                  <a:gd name="T2" fmla="*/ 2147483647 w 88"/>
                  <a:gd name="T3" fmla="*/ 2147483647 h 124"/>
                  <a:gd name="T4" fmla="*/ 2147483647 w 88"/>
                  <a:gd name="T5" fmla="*/ 2147483647 h 124"/>
                  <a:gd name="T6" fmla="*/ 2147483647 w 88"/>
                  <a:gd name="T7" fmla="*/ 2147483647 h 124"/>
                  <a:gd name="T8" fmla="*/ 2147483647 w 88"/>
                  <a:gd name="T9" fmla="*/ 0 h 124"/>
                  <a:gd name="T10" fmla="*/ 2147483647 w 88"/>
                  <a:gd name="T11" fmla="*/ 0 h 124"/>
                  <a:gd name="T12" fmla="*/ 2147483647 w 88"/>
                  <a:gd name="T13" fmla="*/ 0 h 124"/>
                  <a:gd name="T14" fmla="*/ 2147483647 w 88"/>
                  <a:gd name="T15" fmla="*/ 2147483647 h 124"/>
                  <a:gd name="T16" fmla="*/ 2147483647 w 88"/>
                  <a:gd name="T17" fmla="*/ 2147483647 h 124"/>
                  <a:gd name="T18" fmla="*/ 0 w 88"/>
                  <a:gd name="T19" fmla="*/ 2147483647 h 124"/>
                  <a:gd name="T20" fmla="*/ 2147483647 w 88"/>
                  <a:gd name="T21" fmla="*/ 2147483647 h 124"/>
                  <a:gd name="T22" fmla="*/ 2147483647 w 88"/>
                  <a:gd name="T23" fmla="*/ 2147483647 h 124"/>
                  <a:gd name="T24" fmla="*/ 2147483647 w 88"/>
                  <a:gd name="T25" fmla="*/ 2147483647 h 124"/>
                  <a:gd name="T26" fmla="*/ 2147483647 w 88"/>
                  <a:gd name="T27" fmla="*/ 2147483647 h 124"/>
                  <a:gd name="T28" fmla="*/ 2147483647 w 88"/>
                  <a:gd name="T29" fmla="*/ 2147483647 h 124"/>
                  <a:gd name="T30" fmla="*/ 2147483647 w 88"/>
                  <a:gd name="T31" fmla="*/ 2147483647 h 124"/>
                  <a:gd name="T32" fmla="*/ 2147483647 w 88"/>
                  <a:gd name="T33" fmla="*/ 2147483647 h 124"/>
                  <a:gd name="T34" fmla="*/ 2147483647 w 88"/>
                  <a:gd name="T35" fmla="*/ 2147483647 h 124"/>
                  <a:gd name="T36" fmla="*/ 2147483647 w 88"/>
                  <a:gd name="T37" fmla="*/ 2147483647 h 124"/>
                  <a:gd name="T38" fmla="*/ 2147483647 w 88"/>
                  <a:gd name="T39" fmla="*/ 2147483647 h 124"/>
                  <a:gd name="T40" fmla="*/ 2147483647 w 88"/>
                  <a:gd name="T41" fmla="*/ 2147483647 h 124"/>
                  <a:gd name="T42" fmla="*/ 2147483647 w 88"/>
                  <a:gd name="T43" fmla="*/ 2147483647 h 124"/>
                  <a:gd name="T44" fmla="*/ 2147483647 w 88"/>
                  <a:gd name="T45" fmla="*/ 2147483647 h 12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8"/>
                  <a:gd name="T70" fmla="*/ 0 h 124"/>
                  <a:gd name="T71" fmla="*/ 88 w 88"/>
                  <a:gd name="T72" fmla="*/ 124 h 12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8" h="124">
                    <a:moveTo>
                      <a:pt x="69" y="124"/>
                    </a:moveTo>
                    <a:cubicBezTo>
                      <a:pt x="88" y="124"/>
                      <a:pt x="88" y="124"/>
                      <a:pt x="88" y="124"/>
                    </a:cubicBezTo>
                    <a:cubicBezTo>
                      <a:pt x="87" y="123"/>
                      <a:pt x="87" y="121"/>
                      <a:pt x="87" y="120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0" y="2"/>
                      <a:pt x="47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0" y="0"/>
                      <a:pt x="37" y="2"/>
                      <a:pt x="36" y="6"/>
                    </a:cubicBezTo>
                    <a:cubicBezTo>
                      <a:pt x="1" y="120"/>
                      <a:pt x="1" y="120"/>
                      <a:pt x="1" y="120"/>
                    </a:cubicBezTo>
                    <a:cubicBezTo>
                      <a:pt x="0" y="121"/>
                      <a:pt x="0" y="123"/>
                      <a:pt x="0" y="124"/>
                    </a:cubicBezTo>
                    <a:cubicBezTo>
                      <a:pt x="18" y="124"/>
                      <a:pt x="18" y="124"/>
                      <a:pt x="18" y="124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64" y="107"/>
                      <a:pt x="64" y="107"/>
                      <a:pt x="64" y="107"/>
                    </a:cubicBezTo>
                    <a:lnTo>
                      <a:pt x="69" y="124"/>
                    </a:lnTo>
                    <a:close/>
                    <a:moveTo>
                      <a:pt x="48" y="55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4" y="40"/>
                      <a:pt x="44" y="40"/>
                      <a:pt x="44" y="40"/>
                    </a:cubicBezTo>
                    <a:lnTo>
                      <a:pt x="48" y="55"/>
                    </a:lnTo>
                    <a:close/>
                    <a:moveTo>
                      <a:pt x="29" y="89"/>
                    </a:moveTo>
                    <a:cubicBezTo>
                      <a:pt x="33" y="73"/>
                      <a:pt x="33" y="73"/>
                      <a:pt x="33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9" y="89"/>
                      <a:pt x="59" y="89"/>
                      <a:pt x="59" y="89"/>
                    </a:cubicBezTo>
                    <a:lnTo>
                      <a:pt x="29" y="89"/>
                    </a:ln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37" name="Freeform 9"/>
              <p:cNvSpPr>
                <a:spLocks/>
              </p:cNvSpPr>
              <p:nvPr/>
            </p:nvSpPr>
            <p:spPr bwMode="auto">
              <a:xfrm>
                <a:off x="-582245" y="4372495"/>
                <a:ext cx="115888" cy="295275"/>
              </a:xfrm>
              <a:custGeom>
                <a:avLst/>
                <a:gdLst>
                  <a:gd name="T0" fmla="*/ 2147483647 w 31"/>
                  <a:gd name="T1" fmla="*/ 2147483647 h 79"/>
                  <a:gd name="T2" fmla="*/ 2147483647 w 31"/>
                  <a:gd name="T3" fmla="*/ 2147483647 h 79"/>
                  <a:gd name="T4" fmla="*/ 2147483647 w 31"/>
                  <a:gd name="T5" fmla="*/ 2147483647 h 79"/>
                  <a:gd name="T6" fmla="*/ 2147483647 w 31"/>
                  <a:gd name="T7" fmla="*/ 2147483647 h 79"/>
                  <a:gd name="T8" fmla="*/ 2147483647 w 31"/>
                  <a:gd name="T9" fmla="*/ 2147483647 h 79"/>
                  <a:gd name="T10" fmla="*/ 2147483647 w 31"/>
                  <a:gd name="T11" fmla="*/ 2147483647 h 79"/>
                  <a:gd name="T12" fmla="*/ 2147483647 w 31"/>
                  <a:gd name="T13" fmla="*/ 2147483647 h 79"/>
                  <a:gd name="T14" fmla="*/ 2147483647 w 31"/>
                  <a:gd name="T15" fmla="*/ 2147483647 h 79"/>
                  <a:gd name="T16" fmla="*/ 2147483647 w 31"/>
                  <a:gd name="T17" fmla="*/ 2147483647 h 79"/>
                  <a:gd name="T18" fmla="*/ 2147483647 w 31"/>
                  <a:gd name="T19" fmla="*/ 2147483647 h 79"/>
                  <a:gd name="T20" fmla="*/ 2147483647 w 31"/>
                  <a:gd name="T21" fmla="*/ 2147483647 h 79"/>
                  <a:gd name="T22" fmla="*/ 2147483647 w 31"/>
                  <a:gd name="T23" fmla="*/ 2147483647 h 79"/>
                  <a:gd name="T24" fmla="*/ 2147483647 w 31"/>
                  <a:gd name="T25" fmla="*/ 2147483647 h 79"/>
                  <a:gd name="T26" fmla="*/ 2147483647 w 31"/>
                  <a:gd name="T27" fmla="*/ 2147483647 h 79"/>
                  <a:gd name="T28" fmla="*/ 2147483647 w 31"/>
                  <a:gd name="T29" fmla="*/ 2147483647 h 79"/>
                  <a:gd name="T30" fmla="*/ 2147483647 w 31"/>
                  <a:gd name="T31" fmla="*/ 2147483647 h 79"/>
                  <a:gd name="T32" fmla="*/ 2147483647 w 31"/>
                  <a:gd name="T33" fmla="*/ 2147483647 h 79"/>
                  <a:gd name="T34" fmla="*/ 2147483647 w 31"/>
                  <a:gd name="T35" fmla="*/ 2147483647 h 79"/>
                  <a:gd name="T36" fmla="*/ 2147483647 w 31"/>
                  <a:gd name="T37" fmla="*/ 2147483647 h 79"/>
                  <a:gd name="T38" fmla="*/ 2147483647 w 31"/>
                  <a:gd name="T39" fmla="*/ 2147483647 h 79"/>
                  <a:gd name="T40" fmla="*/ 2147483647 w 31"/>
                  <a:gd name="T41" fmla="*/ 2147483647 h 79"/>
                  <a:gd name="T42" fmla="*/ 2147483647 w 31"/>
                  <a:gd name="T43" fmla="*/ 2147483647 h 79"/>
                  <a:gd name="T44" fmla="*/ 2147483647 w 31"/>
                  <a:gd name="T45" fmla="*/ 2147483647 h 79"/>
                  <a:gd name="T46" fmla="*/ 2147483647 w 31"/>
                  <a:gd name="T47" fmla="*/ 2147483647 h 7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1"/>
                  <a:gd name="T73" fmla="*/ 0 h 79"/>
                  <a:gd name="T74" fmla="*/ 31 w 31"/>
                  <a:gd name="T75" fmla="*/ 79 h 7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1" h="79">
                    <a:moveTo>
                      <a:pt x="6" y="78"/>
                    </a:moveTo>
                    <a:cubicBezTo>
                      <a:pt x="3" y="75"/>
                      <a:pt x="2" y="70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13" y="56"/>
                      <a:pt x="15" y="47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26"/>
                      <a:pt x="4" y="16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0" y="12"/>
                      <a:pt x="0" y="7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0"/>
                      <a:pt x="10" y="0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31" y="16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51"/>
                      <a:pt x="27" y="64"/>
                      <a:pt x="17" y="76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6" y="78"/>
                      <a:pt x="14" y="79"/>
                      <a:pt x="11" y="79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9" y="79"/>
                      <a:pt x="8" y="79"/>
                      <a:pt x="6" y="78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38" name="Freeform 10"/>
              <p:cNvSpPr>
                <a:spLocks/>
              </p:cNvSpPr>
              <p:nvPr/>
            </p:nvSpPr>
            <p:spPr bwMode="auto">
              <a:xfrm>
                <a:off x="-507633" y="4285183"/>
                <a:ext cx="157163" cy="461963"/>
              </a:xfrm>
              <a:custGeom>
                <a:avLst/>
                <a:gdLst>
                  <a:gd name="T0" fmla="*/ 2147483647 w 42"/>
                  <a:gd name="T1" fmla="*/ 2147483647 h 123"/>
                  <a:gd name="T2" fmla="*/ 2147483647 w 42"/>
                  <a:gd name="T3" fmla="*/ 2147483647 h 123"/>
                  <a:gd name="T4" fmla="*/ 2147483647 w 42"/>
                  <a:gd name="T5" fmla="*/ 2147483647 h 123"/>
                  <a:gd name="T6" fmla="*/ 2147483647 w 42"/>
                  <a:gd name="T7" fmla="*/ 2147483647 h 123"/>
                  <a:gd name="T8" fmla="*/ 2147483647 w 42"/>
                  <a:gd name="T9" fmla="*/ 2147483647 h 123"/>
                  <a:gd name="T10" fmla="*/ 2147483647 w 42"/>
                  <a:gd name="T11" fmla="*/ 2147483647 h 123"/>
                  <a:gd name="T12" fmla="*/ 2147483647 w 42"/>
                  <a:gd name="T13" fmla="*/ 2147483647 h 123"/>
                  <a:gd name="T14" fmla="*/ 2147483647 w 42"/>
                  <a:gd name="T15" fmla="*/ 2147483647 h 123"/>
                  <a:gd name="T16" fmla="*/ 2147483647 w 42"/>
                  <a:gd name="T17" fmla="*/ 2147483647 h 123"/>
                  <a:gd name="T18" fmla="*/ 2147483647 w 42"/>
                  <a:gd name="T19" fmla="*/ 2147483647 h 123"/>
                  <a:gd name="T20" fmla="*/ 2147483647 w 42"/>
                  <a:gd name="T21" fmla="*/ 2147483647 h 123"/>
                  <a:gd name="T22" fmla="*/ 2147483647 w 42"/>
                  <a:gd name="T23" fmla="*/ 2147483647 h 123"/>
                  <a:gd name="T24" fmla="*/ 2147483647 w 42"/>
                  <a:gd name="T25" fmla="*/ 2147483647 h 123"/>
                  <a:gd name="T26" fmla="*/ 2147483647 w 42"/>
                  <a:gd name="T27" fmla="*/ 2147483647 h 123"/>
                  <a:gd name="T28" fmla="*/ 2147483647 w 42"/>
                  <a:gd name="T29" fmla="*/ 2147483647 h 123"/>
                  <a:gd name="T30" fmla="*/ 2147483647 w 42"/>
                  <a:gd name="T31" fmla="*/ 2147483647 h 123"/>
                  <a:gd name="T32" fmla="*/ 2147483647 w 42"/>
                  <a:gd name="T33" fmla="*/ 2147483647 h 123"/>
                  <a:gd name="T34" fmla="*/ 2147483647 w 42"/>
                  <a:gd name="T35" fmla="*/ 2147483647 h 123"/>
                  <a:gd name="T36" fmla="*/ 2147483647 w 42"/>
                  <a:gd name="T37" fmla="*/ 2147483647 h 123"/>
                  <a:gd name="T38" fmla="*/ 2147483647 w 42"/>
                  <a:gd name="T39" fmla="*/ 2147483647 h 123"/>
                  <a:gd name="T40" fmla="*/ 2147483647 w 42"/>
                  <a:gd name="T41" fmla="*/ 2147483647 h 12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2"/>
                  <a:gd name="T64" fmla="*/ 0 h 123"/>
                  <a:gd name="T65" fmla="*/ 42 w 42"/>
                  <a:gd name="T66" fmla="*/ 123 h 12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2" h="123">
                    <a:moveTo>
                      <a:pt x="10" y="121"/>
                    </a:moveTo>
                    <a:cubicBezTo>
                      <a:pt x="7" y="119"/>
                      <a:pt x="6" y="114"/>
                      <a:pt x="8" y="110"/>
                    </a:cubicBezTo>
                    <a:cubicBezTo>
                      <a:pt x="8" y="110"/>
                      <a:pt x="8" y="110"/>
                      <a:pt x="8" y="110"/>
                    </a:cubicBezTo>
                    <a:cubicBezTo>
                      <a:pt x="22" y="92"/>
                      <a:pt x="26" y="77"/>
                      <a:pt x="26" y="64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6" y="38"/>
                      <a:pt x="9" y="19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1" y="12"/>
                      <a:pt x="0" y="7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3"/>
                      <a:pt x="41" y="26"/>
                      <a:pt x="42" y="64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2" y="80"/>
                      <a:pt x="36" y="100"/>
                      <a:pt x="21" y="120"/>
                    </a:cubicBezTo>
                    <a:cubicBezTo>
                      <a:pt x="21" y="120"/>
                      <a:pt x="21" y="120"/>
                      <a:pt x="21" y="120"/>
                    </a:cubicBezTo>
                    <a:cubicBezTo>
                      <a:pt x="19" y="122"/>
                      <a:pt x="17" y="123"/>
                      <a:pt x="15" y="123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3" y="123"/>
                      <a:pt x="11" y="122"/>
                      <a:pt x="10" y="121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39" name="Freeform 11"/>
              <p:cNvSpPr>
                <a:spLocks/>
              </p:cNvSpPr>
              <p:nvPr/>
            </p:nvSpPr>
            <p:spPr bwMode="auto">
              <a:xfrm>
                <a:off x="-860058" y="4372495"/>
                <a:ext cx="120650" cy="295275"/>
              </a:xfrm>
              <a:custGeom>
                <a:avLst/>
                <a:gdLst>
                  <a:gd name="T0" fmla="*/ 2147483647 w 32"/>
                  <a:gd name="T1" fmla="*/ 2147483647 h 79"/>
                  <a:gd name="T2" fmla="*/ 0 w 32"/>
                  <a:gd name="T3" fmla="*/ 2147483647 h 79"/>
                  <a:gd name="T4" fmla="*/ 0 w 32"/>
                  <a:gd name="T5" fmla="*/ 2147483647 h 79"/>
                  <a:gd name="T6" fmla="*/ 0 w 32"/>
                  <a:gd name="T7" fmla="*/ 2147483647 h 79"/>
                  <a:gd name="T8" fmla="*/ 0 w 32"/>
                  <a:gd name="T9" fmla="*/ 2147483647 h 79"/>
                  <a:gd name="T10" fmla="*/ 2147483647 w 32"/>
                  <a:gd name="T11" fmla="*/ 2147483647 h 79"/>
                  <a:gd name="T12" fmla="*/ 2147483647 w 32"/>
                  <a:gd name="T13" fmla="*/ 2147483647 h 79"/>
                  <a:gd name="T14" fmla="*/ 2147483647 w 32"/>
                  <a:gd name="T15" fmla="*/ 2147483647 h 79"/>
                  <a:gd name="T16" fmla="*/ 2147483647 w 32"/>
                  <a:gd name="T17" fmla="*/ 2147483647 h 79"/>
                  <a:gd name="T18" fmla="*/ 2147483647 w 32"/>
                  <a:gd name="T19" fmla="*/ 2147483647 h 79"/>
                  <a:gd name="T20" fmla="*/ 2147483647 w 32"/>
                  <a:gd name="T21" fmla="*/ 2147483647 h 79"/>
                  <a:gd name="T22" fmla="*/ 2147483647 w 32"/>
                  <a:gd name="T23" fmla="*/ 2147483647 h 79"/>
                  <a:gd name="T24" fmla="*/ 2147483647 w 32"/>
                  <a:gd name="T25" fmla="*/ 2147483647 h 79"/>
                  <a:gd name="T26" fmla="*/ 2147483647 w 32"/>
                  <a:gd name="T27" fmla="*/ 2147483647 h 79"/>
                  <a:gd name="T28" fmla="*/ 2147483647 w 32"/>
                  <a:gd name="T29" fmla="*/ 2147483647 h 79"/>
                  <a:gd name="T30" fmla="*/ 2147483647 w 32"/>
                  <a:gd name="T31" fmla="*/ 2147483647 h 79"/>
                  <a:gd name="T32" fmla="*/ 2147483647 w 32"/>
                  <a:gd name="T33" fmla="*/ 2147483647 h 79"/>
                  <a:gd name="T34" fmla="*/ 2147483647 w 32"/>
                  <a:gd name="T35" fmla="*/ 2147483647 h 79"/>
                  <a:gd name="T36" fmla="*/ 2147483647 w 32"/>
                  <a:gd name="T37" fmla="*/ 2147483647 h 79"/>
                  <a:gd name="T38" fmla="*/ 2147483647 w 32"/>
                  <a:gd name="T39" fmla="*/ 2147483647 h 79"/>
                  <a:gd name="T40" fmla="*/ 2147483647 w 32"/>
                  <a:gd name="T41" fmla="*/ 2147483647 h 79"/>
                  <a:gd name="T42" fmla="*/ 2147483647 w 32"/>
                  <a:gd name="T43" fmla="*/ 2147483647 h 79"/>
                  <a:gd name="T44" fmla="*/ 2147483647 w 32"/>
                  <a:gd name="T45" fmla="*/ 2147483647 h 79"/>
                  <a:gd name="T46" fmla="*/ 2147483647 w 32"/>
                  <a:gd name="T47" fmla="*/ 2147483647 h 79"/>
                  <a:gd name="T48" fmla="*/ 2147483647 w 32"/>
                  <a:gd name="T49" fmla="*/ 2147483647 h 79"/>
                  <a:gd name="T50" fmla="*/ 2147483647 w 32"/>
                  <a:gd name="T51" fmla="*/ 2147483647 h 79"/>
                  <a:gd name="T52" fmla="*/ 2147483647 w 32"/>
                  <a:gd name="T53" fmla="*/ 2147483647 h 79"/>
                  <a:gd name="T54" fmla="*/ 2147483647 w 32"/>
                  <a:gd name="T55" fmla="*/ 2147483647 h 79"/>
                  <a:gd name="T56" fmla="*/ 2147483647 w 32"/>
                  <a:gd name="T57" fmla="*/ 2147483647 h 7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32"/>
                  <a:gd name="T88" fmla="*/ 0 h 79"/>
                  <a:gd name="T89" fmla="*/ 32 w 32"/>
                  <a:gd name="T90" fmla="*/ 79 h 79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32" h="79">
                    <a:moveTo>
                      <a:pt x="14" y="76"/>
                    </a:moveTo>
                    <a:cubicBezTo>
                      <a:pt x="4" y="64"/>
                      <a:pt x="0" y="51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" y="16"/>
                      <a:pt x="17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21" y="0"/>
                      <a:pt x="26" y="0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2" y="7"/>
                      <a:pt x="31" y="12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5" y="18"/>
                      <a:pt x="24" y="19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19" y="26"/>
                      <a:pt x="16" y="32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7"/>
                      <a:pt x="18" y="56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9" y="70"/>
                      <a:pt x="28" y="75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3" y="79"/>
                      <a:pt x="22" y="79"/>
                      <a:pt x="20" y="79"/>
                    </a:cubicBezTo>
                    <a:cubicBezTo>
                      <a:pt x="20" y="79"/>
                      <a:pt x="20" y="79"/>
                      <a:pt x="20" y="79"/>
                    </a:cubicBezTo>
                    <a:cubicBezTo>
                      <a:pt x="18" y="79"/>
                      <a:pt x="15" y="78"/>
                      <a:pt x="14" y="76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40" name="Freeform 12"/>
              <p:cNvSpPr>
                <a:spLocks/>
              </p:cNvSpPr>
              <p:nvPr/>
            </p:nvSpPr>
            <p:spPr bwMode="auto">
              <a:xfrm>
                <a:off x="-972770" y="4285183"/>
                <a:ext cx="153988" cy="461963"/>
              </a:xfrm>
              <a:custGeom>
                <a:avLst/>
                <a:gdLst>
                  <a:gd name="T0" fmla="*/ 2147483647 w 41"/>
                  <a:gd name="T1" fmla="*/ 2147483647 h 123"/>
                  <a:gd name="T2" fmla="*/ 0 w 41"/>
                  <a:gd name="T3" fmla="*/ 2147483647 h 123"/>
                  <a:gd name="T4" fmla="*/ 0 w 41"/>
                  <a:gd name="T5" fmla="*/ 2147483647 h 123"/>
                  <a:gd name="T6" fmla="*/ 2147483647 w 41"/>
                  <a:gd name="T7" fmla="*/ 2147483647 h 123"/>
                  <a:gd name="T8" fmla="*/ 2147483647 w 41"/>
                  <a:gd name="T9" fmla="*/ 2147483647 h 123"/>
                  <a:gd name="T10" fmla="*/ 2147483647 w 41"/>
                  <a:gd name="T11" fmla="*/ 2147483647 h 123"/>
                  <a:gd name="T12" fmla="*/ 2147483647 w 41"/>
                  <a:gd name="T13" fmla="*/ 2147483647 h 123"/>
                  <a:gd name="T14" fmla="*/ 2147483647 w 41"/>
                  <a:gd name="T15" fmla="*/ 2147483647 h 123"/>
                  <a:gd name="T16" fmla="*/ 2147483647 w 41"/>
                  <a:gd name="T17" fmla="*/ 2147483647 h 123"/>
                  <a:gd name="T18" fmla="*/ 2147483647 w 41"/>
                  <a:gd name="T19" fmla="*/ 2147483647 h 123"/>
                  <a:gd name="T20" fmla="*/ 2147483647 w 41"/>
                  <a:gd name="T21" fmla="*/ 2147483647 h 123"/>
                  <a:gd name="T22" fmla="*/ 2147483647 w 41"/>
                  <a:gd name="T23" fmla="*/ 2147483647 h 123"/>
                  <a:gd name="T24" fmla="*/ 2147483647 w 41"/>
                  <a:gd name="T25" fmla="*/ 2147483647 h 123"/>
                  <a:gd name="T26" fmla="*/ 2147483647 w 41"/>
                  <a:gd name="T27" fmla="*/ 2147483647 h 123"/>
                  <a:gd name="T28" fmla="*/ 2147483647 w 41"/>
                  <a:gd name="T29" fmla="*/ 2147483647 h 123"/>
                  <a:gd name="T30" fmla="*/ 2147483647 w 41"/>
                  <a:gd name="T31" fmla="*/ 2147483647 h 123"/>
                  <a:gd name="T32" fmla="*/ 2147483647 w 41"/>
                  <a:gd name="T33" fmla="*/ 2147483647 h 123"/>
                  <a:gd name="T34" fmla="*/ 2147483647 w 41"/>
                  <a:gd name="T35" fmla="*/ 2147483647 h 123"/>
                  <a:gd name="T36" fmla="*/ 2147483647 w 41"/>
                  <a:gd name="T37" fmla="*/ 2147483647 h 123"/>
                  <a:gd name="T38" fmla="*/ 2147483647 w 41"/>
                  <a:gd name="T39" fmla="*/ 2147483647 h 123"/>
                  <a:gd name="T40" fmla="*/ 2147483647 w 41"/>
                  <a:gd name="T41" fmla="*/ 2147483647 h 123"/>
                  <a:gd name="T42" fmla="*/ 2147483647 w 41"/>
                  <a:gd name="T43" fmla="*/ 2147483647 h 123"/>
                  <a:gd name="T44" fmla="*/ 2147483647 w 41"/>
                  <a:gd name="T45" fmla="*/ 2147483647 h 123"/>
                  <a:gd name="T46" fmla="*/ 2147483647 w 41"/>
                  <a:gd name="T47" fmla="*/ 2147483647 h 123"/>
                  <a:gd name="T48" fmla="*/ 2147483647 w 41"/>
                  <a:gd name="T49" fmla="*/ 2147483647 h 12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41"/>
                  <a:gd name="T76" fmla="*/ 0 h 123"/>
                  <a:gd name="T77" fmla="*/ 41 w 41"/>
                  <a:gd name="T78" fmla="*/ 123 h 12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41" h="123">
                    <a:moveTo>
                      <a:pt x="20" y="120"/>
                    </a:moveTo>
                    <a:cubicBezTo>
                      <a:pt x="5" y="100"/>
                      <a:pt x="0" y="80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26"/>
                      <a:pt x="26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30" y="0"/>
                      <a:pt x="35" y="0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41" y="7"/>
                      <a:pt x="41" y="12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5"/>
                      <a:pt x="37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6" y="16"/>
                      <a:pt x="35" y="17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2" y="20"/>
                      <a:pt x="29" y="23"/>
                      <a:pt x="26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1" y="37"/>
                      <a:pt x="15" y="49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77"/>
                      <a:pt x="20" y="92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5" y="114"/>
                      <a:pt x="35" y="119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0" y="122"/>
                      <a:pt x="28" y="123"/>
                      <a:pt x="27" y="123"/>
                    </a:cubicBezTo>
                    <a:cubicBezTo>
                      <a:pt x="27" y="123"/>
                      <a:pt x="27" y="123"/>
                      <a:pt x="27" y="123"/>
                    </a:cubicBezTo>
                    <a:cubicBezTo>
                      <a:pt x="24" y="123"/>
                      <a:pt x="22" y="122"/>
                      <a:pt x="20" y="12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41" name="Oval 13"/>
              <p:cNvSpPr>
                <a:spLocks noChangeArrowheads="1"/>
              </p:cNvSpPr>
              <p:nvPr/>
            </p:nvSpPr>
            <p:spPr bwMode="auto">
              <a:xfrm>
                <a:off x="-717183" y="4469333"/>
                <a:ext cx="107950" cy="109538"/>
              </a:xfrm>
              <a:prstGeom prst="ellipse">
                <a:avLst/>
              </a:pr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1D1D1A"/>
                  </a:solidFill>
                </a:endParaRPr>
              </a:p>
            </p:txBody>
          </p:sp>
        </p:grpSp>
        <p:sp>
          <p:nvSpPr>
            <p:cNvPr id="184" name="Freeform 10"/>
            <p:cNvSpPr>
              <a:spLocks noEditPoints="1"/>
            </p:cNvSpPr>
            <p:nvPr/>
          </p:nvSpPr>
          <p:spPr bwMode="auto">
            <a:xfrm>
              <a:off x="3122023" y="5066850"/>
              <a:ext cx="141879" cy="269417"/>
            </a:xfrm>
            <a:custGeom>
              <a:avLst/>
              <a:gdLst>
                <a:gd name="T0" fmla="*/ 2147483647 w 91"/>
                <a:gd name="T1" fmla="*/ 2147483647 h 168"/>
                <a:gd name="T2" fmla="*/ 2147483647 w 91"/>
                <a:gd name="T3" fmla="*/ 2147483647 h 168"/>
                <a:gd name="T4" fmla="*/ 2147483647 w 91"/>
                <a:gd name="T5" fmla="*/ 2147483647 h 168"/>
                <a:gd name="T6" fmla="*/ 2147483647 w 91"/>
                <a:gd name="T7" fmla="*/ 2147483647 h 168"/>
                <a:gd name="T8" fmla="*/ 2147483647 w 91"/>
                <a:gd name="T9" fmla="*/ 2147483647 h 168"/>
                <a:gd name="T10" fmla="*/ 2147483647 w 91"/>
                <a:gd name="T11" fmla="*/ 2147483647 h 168"/>
                <a:gd name="T12" fmla="*/ 2147483647 w 91"/>
                <a:gd name="T13" fmla="*/ 2147483647 h 168"/>
                <a:gd name="T14" fmla="*/ 2147483647 w 91"/>
                <a:gd name="T15" fmla="*/ 2147483647 h 168"/>
                <a:gd name="T16" fmla="*/ 2147483647 w 91"/>
                <a:gd name="T17" fmla="*/ 2147483647 h 168"/>
                <a:gd name="T18" fmla="*/ 2147483647 w 91"/>
                <a:gd name="T19" fmla="*/ 2147483647 h 168"/>
                <a:gd name="T20" fmla="*/ 2147483647 w 91"/>
                <a:gd name="T21" fmla="*/ 0 h 168"/>
                <a:gd name="T22" fmla="*/ 2147483647 w 91"/>
                <a:gd name="T23" fmla="*/ 0 h 168"/>
                <a:gd name="T24" fmla="*/ 2147483647 w 91"/>
                <a:gd name="T25" fmla="*/ 2147483647 h 168"/>
                <a:gd name="T26" fmla="*/ 2147483647 w 91"/>
                <a:gd name="T27" fmla="*/ 2147483647 h 168"/>
                <a:gd name="T28" fmla="*/ 2147483647 w 91"/>
                <a:gd name="T29" fmla="*/ 2147483647 h 168"/>
                <a:gd name="T30" fmla="*/ 2147483647 w 91"/>
                <a:gd name="T31" fmla="*/ 2147483647 h 168"/>
                <a:gd name="T32" fmla="*/ 0 w 91"/>
                <a:gd name="T33" fmla="*/ 2147483647 h 168"/>
                <a:gd name="T34" fmla="*/ 0 w 91"/>
                <a:gd name="T35" fmla="*/ 2147483647 h 168"/>
                <a:gd name="T36" fmla="*/ 2147483647 w 91"/>
                <a:gd name="T37" fmla="*/ 0 h 16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1"/>
                <a:gd name="T58" fmla="*/ 0 h 168"/>
                <a:gd name="T59" fmla="*/ 91 w 91"/>
                <a:gd name="T60" fmla="*/ 168 h 16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1" h="168">
                  <a:moveTo>
                    <a:pt x="84" y="22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7" y="147"/>
                    <a:pt x="7" y="147"/>
                    <a:pt x="7" y="147"/>
                  </a:cubicBezTo>
                  <a:cubicBezTo>
                    <a:pt x="84" y="147"/>
                    <a:pt x="84" y="147"/>
                    <a:pt x="84" y="147"/>
                  </a:cubicBezTo>
                  <a:lnTo>
                    <a:pt x="84" y="22"/>
                  </a:lnTo>
                  <a:close/>
                  <a:moveTo>
                    <a:pt x="51" y="157"/>
                  </a:moveTo>
                  <a:cubicBezTo>
                    <a:pt x="51" y="154"/>
                    <a:pt x="49" y="151"/>
                    <a:pt x="45" y="151"/>
                  </a:cubicBezTo>
                  <a:cubicBezTo>
                    <a:pt x="42" y="151"/>
                    <a:pt x="40" y="154"/>
                    <a:pt x="40" y="157"/>
                  </a:cubicBezTo>
                  <a:cubicBezTo>
                    <a:pt x="40" y="160"/>
                    <a:pt x="42" y="163"/>
                    <a:pt x="45" y="163"/>
                  </a:cubicBezTo>
                  <a:cubicBezTo>
                    <a:pt x="49" y="163"/>
                    <a:pt x="51" y="160"/>
                    <a:pt x="51" y="157"/>
                  </a:cubicBezTo>
                  <a:close/>
                  <a:moveTo>
                    <a:pt x="16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84" y="0"/>
                    <a:pt x="91" y="7"/>
                    <a:pt x="91" y="16"/>
                  </a:cubicBezTo>
                  <a:cubicBezTo>
                    <a:pt x="91" y="152"/>
                    <a:pt x="91" y="152"/>
                    <a:pt x="91" y="152"/>
                  </a:cubicBezTo>
                  <a:cubicBezTo>
                    <a:pt x="91" y="161"/>
                    <a:pt x="84" y="168"/>
                    <a:pt x="75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7" y="168"/>
                    <a:pt x="0" y="161"/>
                    <a:pt x="0" y="15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85" name="Rectangle 1455"/>
            <p:cNvSpPr>
              <a:spLocks noChangeArrowheads="1"/>
            </p:cNvSpPr>
            <p:nvPr/>
          </p:nvSpPr>
          <p:spPr bwMode="auto">
            <a:xfrm>
              <a:off x="3169768" y="3863163"/>
              <a:ext cx="178321" cy="219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86" name="Rectangle 1456"/>
            <p:cNvSpPr>
              <a:spLocks noChangeArrowheads="1"/>
            </p:cNvSpPr>
            <p:nvPr/>
          </p:nvSpPr>
          <p:spPr bwMode="auto">
            <a:xfrm>
              <a:off x="3227363" y="3912792"/>
              <a:ext cx="120726" cy="219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87" name="Rectangle 1457"/>
            <p:cNvSpPr>
              <a:spLocks noChangeArrowheads="1"/>
            </p:cNvSpPr>
            <p:nvPr/>
          </p:nvSpPr>
          <p:spPr bwMode="auto">
            <a:xfrm>
              <a:off x="3227363" y="4097456"/>
              <a:ext cx="126264" cy="115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88" name="Rectangle 1458"/>
            <p:cNvSpPr>
              <a:spLocks noChangeArrowheads="1"/>
            </p:cNvSpPr>
            <p:nvPr/>
          </p:nvSpPr>
          <p:spPr bwMode="auto">
            <a:xfrm>
              <a:off x="3227363" y="4119387"/>
              <a:ext cx="126264" cy="115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89" name="Rectangle 1459"/>
            <p:cNvSpPr>
              <a:spLocks noChangeArrowheads="1"/>
            </p:cNvSpPr>
            <p:nvPr/>
          </p:nvSpPr>
          <p:spPr bwMode="auto">
            <a:xfrm>
              <a:off x="3227363" y="4141316"/>
              <a:ext cx="126264" cy="10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90" name="Rectangle 1460"/>
            <p:cNvSpPr>
              <a:spLocks noChangeArrowheads="1"/>
            </p:cNvSpPr>
            <p:nvPr/>
          </p:nvSpPr>
          <p:spPr bwMode="auto">
            <a:xfrm>
              <a:off x="3227363" y="4163245"/>
              <a:ext cx="126264" cy="10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1D1D1A"/>
                </a:solidFill>
              </a:endParaRPr>
            </a:p>
          </p:txBody>
        </p:sp>
        <p:cxnSp>
          <p:nvCxnSpPr>
            <p:cNvPr id="191" name="直接连接符 190"/>
            <p:cNvCxnSpPr/>
            <p:nvPr/>
          </p:nvCxnSpPr>
          <p:spPr>
            <a:xfrm flipH="1" flipV="1">
              <a:off x="2074244" y="4336028"/>
              <a:ext cx="2597036" cy="102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2" name="Freeform 8"/>
            <p:cNvSpPr>
              <a:spLocks/>
            </p:cNvSpPr>
            <p:nvPr/>
          </p:nvSpPr>
          <p:spPr bwMode="auto">
            <a:xfrm rot="1500000">
              <a:off x="3608996" y="4880388"/>
              <a:ext cx="107740" cy="268611"/>
            </a:xfrm>
            <a:custGeom>
              <a:avLst/>
              <a:gdLst>
                <a:gd name="T0" fmla="*/ 2147483647 w 55"/>
                <a:gd name="T1" fmla="*/ 2147483647 h 134"/>
                <a:gd name="T2" fmla="*/ 2147483647 w 55"/>
                <a:gd name="T3" fmla="*/ 2147483647 h 134"/>
                <a:gd name="T4" fmla="*/ 2147483647 w 55"/>
                <a:gd name="T5" fmla="*/ 2147483647 h 134"/>
                <a:gd name="T6" fmla="*/ 2147483647 w 55"/>
                <a:gd name="T7" fmla="*/ 2147483647 h 134"/>
                <a:gd name="T8" fmla="*/ 2147483647 w 55"/>
                <a:gd name="T9" fmla="*/ 2147483647 h 134"/>
                <a:gd name="T10" fmla="*/ 2147483647 w 55"/>
                <a:gd name="T11" fmla="*/ 2147483647 h 134"/>
                <a:gd name="T12" fmla="*/ 2147483647 w 55"/>
                <a:gd name="T13" fmla="*/ 2147483647 h 1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134"/>
                <a:gd name="T23" fmla="*/ 55 w 55"/>
                <a:gd name="T24" fmla="*/ 134 h 1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134">
                  <a:moveTo>
                    <a:pt x="2" y="133"/>
                  </a:moveTo>
                  <a:cubicBezTo>
                    <a:pt x="0" y="132"/>
                    <a:pt x="26" y="81"/>
                    <a:pt x="26" y="79"/>
                  </a:cubicBezTo>
                  <a:cubicBezTo>
                    <a:pt x="25" y="76"/>
                    <a:pt x="2" y="66"/>
                    <a:pt x="1" y="62"/>
                  </a:cubicBezTo>
                  <a:cubicBezTo>
                    <a:pt x="0" y="58"/>
                    <a:pt x="53" y="0"/>
                    <a:pt x="54" y="1"/>
                  </a:cubicBezTo>
                  <a:cubicBezTo>
                    <a:pt x="55" y="3"/>
                    <a:pt x="29" y="54"/>
                    <a:pt x="30" y="56"/>
                  </a:cubicBezTo>
                  <a:cubicBezTo>
                    <a:pt x="30" y="58"/>
                    <a:pt x="54" y="68"/>
                    <a:pt x="54" y="73"/>
                  </a:cubicBezTo>
                  <a:cubicBezTo>
                    <a:pt x="55" y="77"/>
                    <a:pt x="3" y="134"/>
                    <a:pt x="2" y="133"/>
                  </a:cubicBezTo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93" name="Freeform 8"/>
            <p:cNvSpPr>
              <a:spLocks/>
            </p:cNvSpPr>
            <p:nvPr/>
          </p:nvSpPr>
          <p:spPr bwMode="auto">
            <a:xfrm rot="17700000">
              <a:off x="2716689" y="4889753"/>
              <a:ext cx="112141" cy="258071"/>
            </a:xfrm>
            <a:custGeom>
              <a:avLst/>
              <a:gdLst>
                <a:gd name="T0" fmla="*/ 2147483647 w 55"/>
                <a:gd name="T1" fmla="*/ 2147483647 h 134"/>
                <a:gd name="T2" fmla="*/ 2147483647 w 55"/>
                <a:gd name="T3" fmla="*/ 2147483647 h 134"/>
                <a:gd name="T4" fmla="*/ 2147483647 w 55"/>
                <a:gd name="T5" fmla="*/ 2147483647 h 134"/>
                <a:gd name="T6" fmla="*/ 2147483647 w 55"/>
                <a:gd name="T7" fmla="*/ 2147483647 h 134"/>
                <a:gd name="T8" fmla="*/ 2147483647 w 55"/>
                <a:gd name="T9" fmla="*/ 2147483647 h 134"/>
                <a:gd name="T10" fmla="*/ 2147483647 w 55"/>
                <a:gd name="T11" fmla="*/ 2147483647 h 134"/>
                <a:gd name="T12" fmla="*/ 2147483647 w 55"/>
                <a:gd name="T13" fmla="*/ 2147483647 h 1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134"/>
                <a:gd name="T23" fmla="*/ 55 w 55"/>
                <a:gd name="T24" fmla="*/ 134 h 1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134">
                  <a:moveTo>
                    <a:pt x="2" y="133"/>
                  </a:moveTo>
                  <a:cubicBezTo>
                    <a:pt x="0" y="132"/>
                    <a:pt x="26" y="81"/>
                    <a:pt x="26" y="79"/>
                  </a:cubicBezTo>
                  <a:cubicBezTo>
                    <a:pt x="25" y="76"/>
                    <a:pt x="2" y="66"/>
                    <a:pt x="1" y="62"/>
                  </a:cubicBezTo>
                  <a:cubicBezTo>
                    <a:pt x="0" y="58"/>
                    <a:pt x="53" y="0"/>
                    <a:pt x="54" y="1"/>
                  </a:cubicBezTo>
                  <a:cubicBezTo>
                    <a:pt x="55" y="3"/>
                    <a:pt x="29" y="54"/>
                    <a:pt x="30" y="56"/>
                  </a:cubicBezTo>
                  <a:cubicBezTo>
                    <a:pt x="30" y="58"/>
                    <a:pt x="54" y="68"/>
                    <a:pt x="54" y="73"/>
                  </a:cubicBezTo>
                  <a:cubicBezTo>
                    <a:pt x="55" y="77"/>
                    <a:pt x="3" y="134"/>
                    <a:pt x="2" y="133"/>
                  </a:cubicBezTo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</a:endParaRPr>
            </a:p>
          </p:txBody>
        </p:sp>
        <p:sp>
          <p:nvSpPr>
            <p:cNvPr id="194" name="Rectangle 650"/>
            <p:cNvSpPr>
              <a:spLocks noChangeArrowheads="1"/>
            </p:cNvSpPr>
            <p:nvPr/>
          </p:nvSpPr>
          <p:spPr bwMode="auto">
            <a:xfrm>
              <a:off x="3044065" y="3838264"/>
              <a:ext cx="366596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 dirty="0" smtClean="0">
                  <a:solidFill>
                    <a:srgbClr val="0068B7"/>
                  </a:solidFill>
                </a:rPr>
                <a:t>LMF</a:t>
              </a:r>
              <a:endParaRPr lang="zh-CN" altLang="zh-CN" sz="1100" dirty="0">
                <a:solidFill>
                  <a:srgbClr val="1D1D1A"/>
                </a:solidFill>
              </a:endParaRPr>
            </a:p>
          </p:txBody>
        </p:sp>
        <p:grpSp>
          <p:nvGrpSpPr>
            <p:cNvPr id="195" name="组合 1044"/>
            <p:cNvGrpSpPr>
              <a:grpSpLocks/>
            </p:cNvGrpSpPr>
            <p:nvPr/>
          </p:nvGrpSpPr>
          <p:grpSpPr bwMode="auto">
            <a:xfrm>
              <a:off x="2323826" y="4466115"/>
              <a:ext cx="277129" cy="319317"/>
              <a:chOff x="-972770" y="4285183"/>
              <a:chExt cx="622300" cy="817563"/>
            </a:xfrm>
          </p:grpSpPr>
          <p:sp>
            <p:nvSpPr>
              <p:cNvPr id="224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-972770" y="4293120"/>
                <a:ext cx="619125" cy="809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25" name="Freeform 6"/>
              <p:cNvSpPr>
                <a:spLocks/>
              </p:cNvSpPr>
              <p:nvPr/>
            </p:nvSpPr>
            <p:spPr bwMode="auto">
              <a:xfrm>
                <a:off x="-664795" y="4686820"/>
                <a:ext cx="3175" cy="1588"/>
              </a:xfrm>
              <a:custGeom>
                <a:avLst/>
                <a:gdLst>
                  <a:gd name="T0" fmla="*/ 0 w 1"/>
                  <a:gd name="T1" fmla="*/ 0 h 1588"/>
                  <a:gd name="T2" fmla="*/ 2147483647 w 1"/>
                  <a:gd name="T3" fmla="*/ 0 h 1588"/>
                  <a:gd name="T4" fmla="*/ 0 w 1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588"/>
                  <a:gd name="T11" fmla="*/ 1 w 1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588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26" name="Freeform 7"/>
              <p:cNvSpPr>
                <a:spLocks/>
              </p:cNvSpPr>
              <p:nvPr/>
            </p:nvSpPr>
            <p:spPr bwMode="auto">
              <a:xfrm>
                <a:off x="-664795" y="4686820"/>
                <a:ext cx="3175" cy="1588"/>
              </a:xfrm>
              <a:custGeom>
                <a:avLst/>
                <a:gdLst>
                  <a:gd name="T0" fmla="*/ 0 w 1"/>
                  <a:gd name="T1" fmla="*/ 0 h 1588"/>
                  <a:gd name="T2" fmla="*/ 2147483647 w 1"/>
                  <a:gd name="T3" fmla="*/ 0 h 1588"/>
                  <a:gd name="T4" fmla="*/ 0 w 1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588"/>
                  <a:gd name="T11" fmla="*/ 1 w 1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588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27" name="Freeform 8"/>
              <p:cNvSpPr>
                <a:spLocks noEditPoints="1"/>
              </p:cNvSpPr>
              <p:nvPr/>
            </p:nvSpPr>
            <p:spPr bwMode="auto">
              <a:xfrm>
                <a:off x="-826720" y="4637608"/>
                <a:ext cx="330200" cy="465138"/>
              </a:xfrm>
              <a:custGeom>
                <a:avLst/>
                <a:gdLst>
                  <a:gd name="T0" fmla="*/ 2147483647 w 88"/>
                  <a:gd name="T1" fmla="*/ 2147483647 h 124"/>
                  <a:gd name="T2" fmla="*/ 2147483647 w 88"/>
                  <a:gd name="T3" fmla="*/ 2147483647 h 124"/>
                  <a:gd name="T4" fmla="*/ 2147483647 w 88"/>
                  <a:gd name="T5" fmla="*/ 2147483647 h 124"/>
                  <a:gd name="T6" fmla="*/ 2147483647 w 88"/>
                  <a:gd name="T7" fmla="*/ 2147483647 h 124"/>
                  <a:gd name="T8" fmla="*/ 2147483647 w 88"/>
                  <a:gd name="T9" fmla="*/ 0 h 124"/>
                  <a:gd name="T10" fmla="*/ 2147483647 w 88"/>
                  <a:gd name="T11" fmla="*/ 0 h 124"/>
                  <a:gd name="T12" fmla="*/ 2147483647 w 88"/>
                  <a:gd name="T13" fmla="*/ 0 h 124"/>
                  <a:gd name="T14" fmla="*/ 2147483647 w 88"/>
                  <a:gd name="T15" fmla="*/ 2147483647 h 124"/>
                  <a:gd name="T16" fmla="*/ 2147483647 w 88"/>
                  <a:gd name="T17" fmla="*/ 2147483647 h 124"/>
                  <a:gd name="T18" fmla="*/ 0 w 88"/>
                  <a:gd name="T19" fmla="*/ 2147483647 h 124"/>
                  <a:gd name="T20" fmla="*/ 2147483647 w 88"/>
                  <a:gd name="T21" fmla="*/ 2147483647 h 124"/>
                  <a:gd name="T22" fmla="*/ 2147483647 w 88"/>
                  <a:gd name="T23" fmla="*/ 2147483647 h 124"/>
                  <a:gd name="T24" fmla="*/ 2147483647 w 88"/>
                  <a:gd name="T25" fmla="*/ 2147483647 h 124"/>
                  <a:gd name="T26" fmla="*/ 2147483647 w 88"/>
                  <a:gd name="T27" fmla="*/ 2147483647 h 124"/>
                  <a:gd name="T28" fmla="*/ 2147483647 w 88"/>
                  <a:gd name="T29" fmla="*/ 2147483647 h 124"/>
                  <a:gd name="T30" fmla="*/ 2147483647 w 88"/>
                  <a:gd name="T31" fmla="*/ 2147483647 h 124"/>
                  <a:gd name="T32" fmla="*/ 2147483647 w 88"/>
                  <a:gd name="T33" fmla="*/ 2147483647 h 124"/>
                  <a:gd name="T34" fmla="*/ 2147483647 w 88"/>
                  <a:gd name="T35" fmla="*/ 2147483647 h 124"/>
                  <a:gd name="T36" fmla="*/ 2147483647 w 88"/>
                  <a:gd name="T37" fmla="*/ 2147483647 h 124"/>
                  <a:gd name="T38" fmla="*/ 2147483647 w 88"/>
                  <a:gd name="T39" fmla="*/ 2147483647 h 124"/>
                  <a:gd name="T40" fmla="*/ 2147483647 w 88"/>
                  <a:gd name="T41" fmla="*/ 2147483647 h 124"/>
                  <a:gd name="T42" fmla="*/ 2147483647 w 88"/>
                  <a:gd name="T43" fmla="*/ 2147483647 h 124"/>
                  <a:gd name="T44" fmla="*/ 2147483647 w 88"/>
                  <a:gd name="T45" fmla="*/ 2147483647 h 12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8"/>
                  <a:gd name="T70" fmla="*/ 0 h 124"/>
                  <a:gd name="T71" fmla="*/ 88 w 88"/>
                  <a:gd name="T72" fmla="*/ 124 h 12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8" h="124">
                    <a:moveTo>
                      <a:pt x="69" y="124"/>
                    </a:moveTo>
                    <a:cubicBezTo>
                      <a:pt x="88" y="124"/>
                      <a:pt x="88" y="124"/>
                      <a:pt x="88" y="124"/>
                    </a:cubicBezTo>
                    <a:cubicBezTo>
                      <a:pt x="87" y="123"/>
                      <a:pt x="87" y="121"/>
                      <a:pt x="87" y="120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0" y="2"/>
                      <a:pt x="47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0" y="0"/>
                      <a:pt x="37" y="2"/>
                      <a:pt x="36" y="6"/>
                    </a:cubicBezTo>
                    <a:cubicBezTo>
                      <a:pt x="1" y="120"/>
                      <a:pt x="1" y="120"/>
                      <a:pt x="1" y="120"/>
                    </a:cubicBezTo>
                    <a:cubicBezTo>
                      <a:pt x="0" y="121"/>
                      <a:pt x="0" y="123"/>
                      <a:pt x="0" y="124"/>
                    </a:cubicBezTo>
                    <a:cubicBezTo>
                      <a:pt x="18" y="124"/>
                      <a:pt x="18" y="124"/>
                      <a:pt x="18" y="124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64" y="107"/>
                      <a:pt x="64" y="107"/>
                      <a:pt x="64" y="107"/>
                    </a:cubicBezTo>
                    <a:lnTo>
                      <a:pt x="69" y="124"/>
                    </a:lnTo>
                    <a:close/>
                    <a:moveTo>
                      <a:pt x="48" y="55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4" y="40"/>
                      <a:pt x="44" y="40"/>
                      <a:pt x="44" y="40"/>
                    </a:cubicBezTo>
                    <a:lnTo>
                      <a:pt x="48" y="55"/>
                    </a:lnTo>
                    <a:close/>
                    <a:moveTo>
                      <a:pt x="29" y="89"/>
                    </a:moveTo>
                    <a:cubicBezTo>
                      <a:pt x="33" y="73"/>
                      <a:pt x="33" y="73"/>
                      <a:pt x="33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9" y="89"/>
                      <a:pt x="59" y="89"/>
                      <a:pt x="59" y="89"/>
                    </a:cubicBezTo>
                    <a:lnTo>
                      <a:pt x="29" y="89"/>
                    </a:ln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28" name="Freeform 9"/>
              <p:cNvSpPr>
                <a:spLocks/>
              </p:cNvSpPr>
              <p:nvPr/>
            </p:nvSpPr>
            <p:spPr bwMode="auto">
              <a:xfrm>
                <a:off x="-582245" y="4372495"/>
                <a:ext cx="115888" cy="295275"/>
              </a:xfrm>
              <a:custGeom>
                <a:avLst/>
                <a:gdLst>
                  <a:gd name="T0" fmla="*/ 2147483647 w 31"/>
                  <a:gd name="T1" fmla="*/ 2147483647 h 79"/>
                  <a:gd name="T2" fmla="*/ 2147483647 w 31"/>
                  <a:gd name="T3" fmla="*/ 2147483647 h 79"/>
                  <a:gd name="T4" fmla="*/ 2147483647 w 31"/>
                  <a:gd name="T5" fmla="*/ 2147483647 h 79"/>
                  <a:gd name="T6" fmla="*/ 2147483647 w 31"/>
                  <a:gd name="T7" fmla="*/ 2147483647 h 79"/>
                  <a:gd name="T8" fmla="*/ 2147483647 w 31"/>
                  <a:gd name="T9" fmla="*/ 2147483647 h 79"/>
                  <a:gd name="T10" fmla="*/ 2147483647 w 31"/>
                  <a:gd name="T11" fmla="*/ 2147483647 h 79"/>
                  <a:gd name="T12" fmla="*/ 2147483647 w 31"/>
                  <a:gd name="T13" fmla="*/ 2147483647 h 79"/>
                  <a:gd name="T14" fmla="*/ 2147483647 w 31"/>
                  <a:gd name="T15" fmla="*/ 2147483647 h 79"/>
                  <a:gd name="T16" fmla="*/ 2147483647 w 31"/>
                  <a:gd name="T17" fmla="*/ 2147483647 h 79"/>
                  <a:gd name="T18" fmla="*/ 2147483647 w 31"/>
                  <a:gd name="T19" fmla="*/ 2147483647 h 79"/>
                  <a:gd name="T20" fmla="*/ 2147483647 w 31"/>
                  <a:gd name="T21" fmla="*/ 2147483647 h 79"/>
                  <a:gd name="T22" fmla="*/ 2147483647 w 31"/>
                  <a:gd name="T23" fmla="*/ 2147483647 h 79"/>
                  <a:gd name="T24" fmla="*/ 2147483647 w 31"/>
                  <a:gd name="T25" fmla="*/ 2147483647 h 79"/>
                  <a:gd name="T26" fmla="*/ 2147483647 w 31"/>
                  <a:gd name="T27" fmla="*/ 2147483647 h 79"/>
                  <a:gd name="T28" fmla="*/ 2147483647 w 31"/>
                  <a:gd name="T29" fmla="*/ 2147483647 h 79"/>
                  <a:gd name="T30" fmla="*/ 2147483647 w 31"/>
                  <a:gd name="T31" fmla="*/ 2147483647 h 79"/>
                  <a:gd name="T32" fmla="*/ 2147483647 w 31"/>
                  <a:gd name="T33" fmla="*/ 2147483647 h 79"/>
                  <a:gd name="T34" fmla="*/ 2147483647 w 31"/>
                  <a:gd name="T35" fmla="*/ 2147483647 h 79"/>
                  <a:gd name="T36" fmla="*/ 2147483647 w 31"/>
                  <a:gd name="T37" fmla="*/ 2147483647 h 79"/>
                  <a:gd name="T38" fmla="*/ 2147483647 w 31"/>
                  <a:gd name="T39" fmla="*/ 2147483647 h 79"/>
                  <a:gd name="T40" fmla="*/ 2147483647 w 31"/>
                  <a:gd name="T41" fmla="*/ 2147483647 h 79"/>
                  <a:gd name="T42" fmla="*/ 2147483647 w 31"/>
                  <a:gd name="T43" fmla="*/ 2147483647 h 79"/>
                  <a:gd name="T44" fmla="*/ 2147483647 w 31"/>
                  <a:gd name="T45" fmla="*/ 2147483647 h 79"/>
                  <a:gd name="T46" fmla="*/ 2147483647 w 31"/>
                  <a:gd name="T47" fmla="*/ 2147483647 h 7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1"/>
                  <a:gd name="T73" fmla="*/ 0 h 79"/>
                  <a:gd name="T74" fmla="*/ 31 w 31"/>
                  <a:gd name="T75" fmla="*/ 79 h 7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1" h="79">
                    <a:moveTo>
                      <a:pt x="6" y="78"/>
                    </a:moveTo>
                    <a:cubicBezTo>
                      <a:pt x="3" y="75"/>
                      <a:pt x="2" y="70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13" y="56"/>
                      <a:pt x="15" y="47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26"/>
                      <a:pt x="4" y="16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0" y="12"/>
                      <a:pt x="0" y="7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0"/>
                      <a:pt x="10" y="0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31" y="16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51"/>
                      <a:pt x="27" y="64"/>
                      <a:pt x="17" y="76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6" y="78"/>
                      <a:pt x="14" y="79"/>
                      <a:pt x="11" y="79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9" y="79"/>
                      <a:pt x="8" y="79"/>
                      <a:pt x="6" y="78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29" name="Freeform 10"/>
              <p:cNvSpPr>
                <a:spLocks/>
              </p:cNvSpPr>
              <p:nvPr/>
            </p:nvSpPr>
            <p:spPr bwMode="auto">
              <a:xfrm>
                <a:off x="-507633" y="4285183"/>
                <a:ext cx="157163" cy="461963"/>
              </a:xfrm>
              <a:custGeom>
                <a:avLst/>
                <a:gdLst>
                  <a:gd name="T0" fmla="*/ 2147483647 w 42"/>
                  <a:gd name="T1" fmla="*/ 2147483647 h 123"/>
                  <a:gd name="T2" fmla="*/ 2147483647 w 42"/>
                  <a:gd name="T3" fmla="*/ 2147483647 h 123"/>
                  <a:gd name="T4" fmla="*/ 2147483647 w 42"/>
                  <a:gd name="T5" fmla="*/ 2147483647 h 123"/>
                  <a:gd name="T6" fmla="*/ 2147483647 w 42"/>
                  <a:gd name="T7" fmla="*/ 2147483647 h 123"/>
                  <a:gd name="T8" fmla="*/ 2147483647 w 42"/>
                  <a:gd name="T9" fmla="*/ 2147483647 h 123"/>
                  <a:gd name="T10" fmla="*/ 2147483647 w 42"/>
                  <a:gd name="T11" fmla="*/ 2147483647 h 123"/>
                  <a:gd name="T12" fmla="*/ 2147483647 w 42"/>
                  <a:gd name="T13" fmla="*/ 2147483647 h 123"/>
                  <a:gd name="T14" fmla="*/ 2147483647 w 42"/>
                  <a:gd name="T15" fmla="*/ 2147483647 h 123"/>
                  <a:gd name="T16" fmla="*/ 2147483647 w 42"/>
                  <a:gd name="T17" fmla="*/ 2147483647 h 123"/>
                  <a:gd name="T18" fmla="*/ 2147483647 w 42"/>
                  <a:gd name="T19" fmla="*/ 2147483647 h 123"/>
                  <a:gd name="T20" fmla="*/ 2147483647 w 42"/>
                  <a:gd name="T21" fmla="*/ 2147483647 h 123"/>
                  <a:gd name="T22" fmla="*/ 2147483647 w 42"/>
                  <a:gd name="T23" fmla="*/ 2147483647 h 123"/>
                  <a:gd name="T24" fmla="*/ 2147483647 w 42"/>
                  <a:gd name="T25" fmla="*/ 2147483647 h 123"/>
                  <a:gd name="T26" fmla="*/ 2147483647 w 42"/>
                  <a:gd name="T27" fmla="*/ 2147483647 h 123"/>
                  <a:gd name="T28" fmla="*/ 2147483647 w 42"/>
                  <a:gd name="T29" fmla="*/ 2147483647 h 123"/>
                  <a:gd name="T30" fmla="*/ 2147483647 w 42"/>
                  <a:gd name="T31" fmla="*/ 2147483647 h 123"/>
                  <a:gd name="T32" fmla="*/ 2147483647 w 42"/>
                  <a:gd name="T33" fmla="*/ 2147483647 h 123"/>
                  <a:gd name="T34" fmla="*/ 2147483647 w 42"/>
                  <a:gd name="T35" fmla="*/ 2147483647 h 123"/>
                  <a:gd name="T36" fmla="*/ 2147483647 w 42"/>
                  <a:gd name="T37" fmla="*/ 2147483647 h 123"/>
                  <a:gd name="T38" fmla="*/ 2147483647 w 42"/>
                  <a:gd name="T39" fmla="*/ 2147483647 h 123"/>
                  <a:gd name="T40" fmla="*/ 2147483647 w 42"/>
                  <a:gd name="T41" fmla="*/ 2147483647 h 12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2"/>
                  <a:gd name="T64" fmla="*/ 0 h 123"/>
                  <a:gd name="T65" fmla="*/ 42 w 42"/>
                  <a:gd name="T66" fmla="*/ 123 h 12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2" h="123">
                    <a:moveTo>
                      <a:pt x="10" y="121"/>
                    </a:moveTo>
                    <a:cubicBezTo>
                      <a:pt x="7" y="119"/>
                      <a:pt x="6" y="114"/>
                      <a:pt x="8" y="110"/>
                    </a:cubicBezTo>
                    <a:cubicBezTo>
                      <a:pt x="8" y="110"/>
                      <a:pt x="8" y="110"/>
                      <a:pt x="8" y="110"/>
                    </a:cubicBezTo>
                    <a:cubicBezTo>
                      <a:pt x="22" y="92"/>
                      <a:pt x="26" y="77"/>
                      <a:pt x="26" y="64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6" y="38"/>
                      <a:pt x="9" y="19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1" y="12"/>
                      <a:pt x="0" y="7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3"/>
                      <a:pt x="41" y="26"/>
                      <a:pt x="42" y="64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2" y="80"/>
                      <a:pt x="36" y="100"/>
                      <a:pt x="21" y="120"/>
                    </a:cubicBezTo>
                    <a:cubicBezTo>
                      <a:pt x="21" y="120"/>
                      <a:pt x="21" y="120"/>
                      <a:pt x="21" y="120"/>
                    </a:cubicBezTo>
                    <a:cubicBezTo>
                      <a:pt x="19" y="122"/>
                      <a:pt x="17" y="123"/>
                      <a:pt x="15" y="123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3" y="123"/>
                      <a:pt x="11" y="122"/>
                      <a:pt x="10" y="121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30" name="Freeform 11"/>
              <p:cNvSpPr>
                <a:spLocks/>
              </p:cNvSpPr>
              <p:nvPr/>
            </p:nvSpPr>
            <p:spPr bwMode="auto">
              <a:xfrm>
                <a:off x="-860058" y="4372495"/>
                <a:ext cx="120650" cy="295275"/>
              </a:xfrm>
              <a:custGeom>
                <a:avLst/>
                <a:gdLst>
                  <a:gd name="T0" fmla="*/ 2147483647 w 32"/>
                  <a:gd name="T1" fmla="*/ 2147483647 h 79"/>
                  <a:gd name="T2" fmla="*/ 0 w 32"/>
                  <a:gd name="T3" fmla="*/ 2147483647 h 79"/>
                  <a:gd name="T4" fmla="*/ 0 w 32"/>
                  <a:gd name="T5" fmla="*/ 2147483647 h 79"/>
                  <a:gd name="T6" fmla="*/ 0 w 32"/>
                  <a:gd name="T7" fmla="*/ 2147483647 h 79"/>
                  <a:gd name="T8" fmla="*/ 0 w 32"/>
                  <a:gd name="T9" fmla="*/ 2147483647 h 79"/>
                  <a:gd name="T10" fmla="*/ 2147483647 w 32"/>
                  <a:gd name="T11" fmla="*/ 2147483647 h 79"/>
                  <a:gd name="T12" fmla="*/ 2147483647 w 32"/>
                  <a:gd name="T13" fmla="*/ 2147483647 h 79"/>
                  <a:gd name="T14" fmla="*/ 2147483647 w 32"/>
                  <a:gd name="T15" fmla="*/ 2147483647 h 79"/>
                  <a:gd name="T16" fmla="*/ 2147483647 w 32"/>
                  <a:gd name="T17" fmla="*/ 2147483647 h 79"/>
                  <a:gd name="T18" fmla="*/ 2147483647 w 32"/>
                  <a:gd name="T19" fmla="*/ 2147483647 h 79"/>
                  <a:gd name="T20" fmla="*/ 2147483647 w 32"/>
                  <a:gd name="T21" fmla="*/ 2147483647 h 79"/>
                  <a:gd name="T22" fmla="*/ 2147483647 w 32"/>
                  <a:gd name="T23" fmla="*/ 2147483647 h 79"/>
                  <a:gd name="T24" fmla="*/ 2147483647 w 32"/>
                  <a:gd name="T25" fmla="*/ 2147483647 h 79"/>
                  <a:gd name="T26" fmla="*/ 2147483647 w 32"/>
                  <a:gd name="T27" fmla="*/ 2147483647 h 79"/>
                  <a:gd name="T28" fmla="*/ 2147483647 w 32"/>
                  <a:gd name="T29" fmla="*/ 2147483647 h 79"/>
                  <a:gd name="T30" fmla="*/ 2147483647 w 32"/>
                  <a:gd name="T31" fmla="*/ 2147483647 h 79"/>
                  <a:gd name="T32" fmla="*/ 2147483647 w 32"/>
                  <a:gd name="T33" fmla="*/ 2147483647 h 79"/>
                  <a:gd name="T34" fmla="*/ 2147483647 w 32"/>
                  <a:gd name="T35" fmla="*/ 2147483647 h 79"/>
                  <a:gd name="T36" fmla="*/ 2147483647 w 32"/>
                  <a:gd name="T37" fmla="*/ 2147483647 h 79"/>
                  <a:gd name="T38" fmla="*/ 2147483647 w 32"/>
                  <a:gd name="T39" fmla="*/ 2147483647 h 79"/>
                  <a:gd name="T40" fmla="*/ 2147483647 w 32"/>
                  <a:gd name="T41" fmla="*/ 2147483647 h 79"/>
                  <a:gd name="T42" fmla="*/ 2147483647 w 32"/>
                  <a:gd name="T43" fmla="*/ 2147483647 h 79"/>
                  <a:gd name="T44" fmla="*/ 2147483647 w 32"/>
                  <a:gd name="T45" fmla="*/ 2147483647 h 79"/>
                  <a:gd name="T46" fmla="*/ 2147483647 w 32"/>
                  <a:gd name="T47" fmla="*/ 2147483647 h 79"/>
                  <a:gd name="T48" fmla="*/ 2147483647 w 32"/>
                  <a:gd name="T49" fmla="*/ 2147483647 h 79"/>
                  <a:gd name="T50" fmla="*/ 2147483647 w 32"/>
                  <a:gd name="T51" fmla="*/ 2147483647 h 79"/>
                  <a:gd name="T52" fmla="*/ 2147483647 w 32"/>
                  <a:gd name="T53" fmla="*/ 2147483647 h 79"/>
                  <a:gd name="T54" fmla="*/ 2147483647 w 32"/>
                  <a:gd name="T55" fmla="*/ 2147483647 h 79"/>
                  <a:gd name="T56" fmla="*/ 2147483647 w 32"/>
                  <a:gd name="T57" fmla="*/ 2147483647 h 7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32"/>
                  <a:gd name="T88" fmla="*/ 0 h 79"/>
                  <a:gd name="T89" fmla="*/ 32 w 32"/>
                  <a:gd name="T90" fmla="*/ 79 h 79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32" h="79">
                    <a:moveTo>
                      <a:pt x="14" y="76"/>
                    </a:moveTo>
                    <a:cubicBezTo>
                      <a:pt x="4" y="64"/>
                      <a:pt x="0" y="51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" y="16"/>
                      <a:pt x="17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21" y="0"/>
                      <a:pt x="26" y="0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2" y="7"/>
                      <a:pt x="31" y="12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5" y="18"/>
                      <a:pt x="24" y="19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19" y="26"/>
                      <a:pt x="16" y="32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7"/>
                      <a:pt x="18" y="56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9" y="70"/>
                      <a:pt x="28" y="75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3" y="79"/>
                      <a:pt x="22" y="79"/>
                      <a:pt x="20" y="79"/>
                    </a:cubicBezTo>
                    <a:cubicBezTo>
                      <a:pt x="20" y="79"/>
                      <a:pt x="20" y="79"/>
                      <a:pt x="20" y="79"/>
                    </a:cubicBezTo>
                    <a:cubicBezTo>
                      <a:pt x="18" y="79"/>
                      <a:pt x="15" y="78"/>
                      <a:pt x="14" y="76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31" name="Freeform 12"/>
              <p:cNvSpPr>
                <a:spLocks/>
              </p:cNvSpPr>
              <p:nvPr/>
            </p:nvSpPr>
            <p:spPr bwMode="auto">
              <a:xfrm>
                <a:off x="-972770" y="4285183"/>
                <a:ext cx="153988" cy="461963"/>
              </a:xfrm>
              <a:custGeom>
                <a:avLst/>
                <a:gdLst>
                  <a:gd name="T0" fmla="*/ 2147483647 w 41"/>
                  <a:gd name="T1" fmla="*/ 2147483647 h 123"/>
                  <a:gd name="T2" fmla="*/ 0 w 41"/>
                  <a:gd name="T3" fmla="*/ 2147483647 h 123"/>
                  <a:gd name="T4" fmla="*/ 0 w 41"/>
                  <a:gd name="T5" fmla="*/ 2147483647 h 123"/>
                  <a:gd name="T6" fmla="*/ 2147483647 w 41"/>
                  <a:gd name="T7" fmla="*/ 2147483647 h 123"/>
                  <a:gd name="T8" fmla="*/ 2147483647 w 41"/>
                  <a:gd name="T9" fmla="*/ 2147483647 h 123"/>
                  <a:gd name="T10" fmla="*/ 2147483647 w 41"/>
                  <a:gd name="T11" fmla="*/ 2147483647 h 123"/>
                  <a:gd name="T12" fmla="*/ 2147483647 w 41"/>
                  <a:gd name="T13" fmla="*/ 2147483647 h 123"/>
                  <a:gd name="T14" fmla="*/ 2147483647 w 41"/>
                  <a:gd name="T15" fmla="*/ 2147483647 h 123"/>
                  <a:gd name="T16" fmla="*/ 2147483647 w 41"/>
                  <a:gd name="T17" fmla="*/ 2147483647 h 123"/>
                  <a:gd name="T18" fmla="*/ 2147483647 w 41"/>
                  <a:gd name="T19" fmla="*/ 2147483647 h 123"/>
                  <a:gd name="T20" fmla="*/ 2147483647 w 41"/>
                  <a:gd name="T21" fmla="*/ 2147483647 h 123"/>
                  <a:gd name="T22" fmla="*/ 2147483647 w 41"/>
                  <a:gd name="T23" fmla="*/ 2147483647 h 123"/>
                  <a:gd name="T24" fmla="*/ 2147483647 w 41"/>
                  <a:gd name="T25" fmla="*/ 2147483647 h 123"/>
                  <a:gd name="T26" fmla="*/ 2147483647 w 41"/>
                  <a:gd name="T27" fmla="*/ 2147483647 h 123"/>
                  <a:gd name="T28" fmla="*/ 2147483647 w 41"/>
                  <a:gd name="T29" fmla="*/ 2147483647 h 123"/>
                  <a:gd name="T30" fmla="*/ 2147483647 w 41"/>
                  <a:gd name="T31" fmla="*/ 2147483647 h 123"/>
                  <a:gd name="T32" fmla="*/ 2147483647 w 41"/>
                  <a:gd name="T33" fmla="*/ 2147483647 h 123"/>
                  <a:gd name="T34" fmla="*/ 2147483647 w 41"/>
                  <a:gd name="T35" fmla="*/ 2147483647 h 123"/>
                  <a:gd name="T36" fmla="*/ 2147483647 w 41"/>
                  <a:gd name="T37" fmla="*/ 2147483647 h 123"/>
                  <a:gd name="T38" fmla="*/ 2147483647 w 41"/>
                  <a:gd name="T39" fmla="*/ 2147483647 h 123"/>
                  <a:gd name="T40" fmla="*/ 2147483647 w 41"/>
                  <a:gd name="T41" fmla="*/ 2147483647 h 123"/>
                  <a:gd name="T42" fmla="*/ 2147483647 w 41"/>
                  <a:gd name="T43" fmla="*/ 2147483647 h 123"/>
                  <a:gd name="T44" fmla="*/ 2147483647 w 41"/>
                  <a:gd name="T45" fmla="*/ 2147483647 h 123"/>
                  <a:gd name="T46" fmla="*/ 2147483647 w 41"/>
                  <a:gd name="T47" fmla="*/ 2147483647 h 123"/>
                  <a:gd name="T48" fmla="*/ 2147483647 w 41"/>
                  <a:gd name="T49" fmla="*/ 2147483647 h 12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41"/>
                  <a:gd name="T76" fmla="*/ 0 h 123"/>
                  <a:gd name="T77" fmla="*/ 41 w 41"/>
                  <a:gd name="T78" fmla="*/ 123 h 12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41" h="123">
                    <a:moveTo>
                      <a:pt x="20" y="120"/>
                    </a:moveTo>
                    <a:cubicBezTo>
                      <a:pt x="5" y="100"/>
                      <a:pt x="0" y="80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26"/>
                      <a:pt x="26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30" y="0"/>
                      <a:pt x="35" y="0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41" y="7"/>
                      <a:pt x="41" y="12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5"/>
                      <a:pt x="37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6" y="16"/>
                      <a:pt x="35" y="17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2" y="20"/>
                      <a:pt x="29" y="23"/>
                      <a:pt x="26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1" y="37"/>
                      <a:pt x="15" y="49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77"/>
                      <a:pt x="20" y="92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5" y="114"/>
                      <a:pt x="35" y="119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0" y="122"/>
                      <a:pt x="28" y="123"/>
                      <a:pt x="27" y="123"/>
                    </a:cubicBezTo>
                    <a:cubicBezTo>
                      <a:pt x="27" y="123"/>
                      <a:pt x="27" y="123"/>
                      <a:pt x="27" y="123"/>
                    </a:cubicBezTo>
                    <a:cubicBezTo>
                      <a:pt x="24" y="123"/>
                      <a:pt x="22" y="122"/>
                      <a:pt x="20" y="12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32" name="Oval 13"/>
              <p:cNvSpPr>
                <a:spLocks noChangeArrowheads="1"/>
              </p:cNvSpPr>
              <p:nvPr/>
            </p:nvSpPr>
            <p:spPr bwMode="auto">
              <a:xfrm>
                <a:off x="-717183" y="4469333"/>
                <a:ext cx="107950" cy="109538"/>
              </a:xfrm>
              <a:prstGeom prst="ellipse">
                <a:avLst/>
              </a:pr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1D1D1A"/>
                  </a:solidFill>
                </a:endParaRPr>
              </a:p>
            </p:txBody>
          </p:sp>
        </p:grpSp>
        <p:sp>
          <p:nvSpPr>
            <p:cNvPr id="196" name="Rectangle 650"/>
            <p:cNvSpPr>
              <a:spLocks noChangeArrowheads="1"/>
            </p:cNvSpPr>
            <p:nvPr/>
          </p:nvSpPr>
          <p:spPr bwMode="auto">
            <a:xfrm>
              <a:off x="1510108" y="5066850"/>
              <a:ext cx="323807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 dirty="0" smtClean="0">
                  <a:solidFill>
                    <a:srgbClr val="0070C0"/>
                  </a:solidFill>
                </a:rPr>
                <a:t>RAN</a:t>
              </a:r>
              <a:endParaRPr lang="zh-CN" altLang="zh-CN" sz="1100" dirty="0">
                <a:solidFill>
                  <a:srgbClr val="0070C0"/>
                </a:solidFill>
              </a:endParaRPr>
            </a:p>
          </p:txBody>
        </p:sp>
        <p:sp>
          <p:nvSpPr>
            <p:cNvPr id="197" name="Rectangle 650"/>
            <p:cNvSpPr>
              <a:spLocks noChangeArrowheads="1"/>
            </p:cNvSpPr>
            <p:nvPr/>
          </p:nvSpPr>
          <p:spPr bwMode="auto">
            <a:xfrm>
              <a:off x="1510108" y="3881387"/>
              <a:ext cx="22121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 dirty="0" smtClean="0">
                  <a:solidFill>
                    <a:srgbClr val="0070C0"/>
                  </a:solidFill>
                </a:rPr>
                <a:t>CN</a:t>
              </a:r>
              <a:endParaRPr lang="zh-CN" altLang="zh-CN" sz="1100" dirty="0">
                <a:solidFill>
                  <a:srgbClr val="0070C0"/>
                </a:solidFill>
              </a:endParaRPr>
            </a:p>
          </p:txBody>
        </p:sp>
        <p:grpSp>
          <p:nvGrpSpPr>
            <p:cNvPr id="198" name="组合 1044"/>
            <p:cNvGrpSpPr>
              <a:grpSpLocks/>
            </p:cNvGrpSpPr>
            <p:nvPr/>
          </p:nvGrpSpPr>
          <p:grpSpPr bwMode="auto">
            <a:xfrm>
              <a:off x="3048712" y="5850218"/>
              <a:ext cx="277129" cy="319317"/>
              <a:chOff x="-972770" y="4285183"/>
              <a:chExt cx="622300" cy="817563"/>
            </a:xfrm>
          </p:grpSpPr>
          <p:sp>
            <p:nvSpPr>
              <p:cNvPr id="215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-972770" y="4293120"/>
                <a:ext cx="619125" cy="809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16" name="Freeform 6"/>
              <p:cNvSpPr>
                <a:spLocks/>
              </p:cNvSpPr>
              <p:nvPr/>
            </p:nvSpPr>
            <p:spPr bwMode="auto">
              <a:xfrm>
                <a:off x="-664795" y="4686820"/>
                <a:ext cx="3175" cy="1588"/>
              </a:xfrm>
              <a:custGeom>
                <a:avLst/>
                <a:gdLst>
                  <a:gd name="T0" fmla="*/ 0 w 1"/>
                  <a:gd name="T1" fmla="*/ 0 h 1588"/>
                  <a:gd name="T2" fmla="*/ 2147483647 w 1"/>
                  <a:gd name="T3" fmla="*/ 0 h 1588"/>
                  <a:gd name="T4" fmla="*/ 0 w 1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588"/>
                  <a:gd name="T11" fmla="*/ 1 w 1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588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17" name="Freeform 7"/>
              <p:cNvSpPr>
                <a:spLocks/>
              </p:cNvSpPr>
              <p:nvPr/>
            </p:nvSpPr>
            <p:spPr bwMode="auto">
              <a:xfrm>
                <a:off x="-664795" y="4686820"/>
                <a:ext cx="3175" cy="1588"/>
              </a:xfrm>
              <a:custGeom>
                <a:avLst/>
                <a:gdLst>
                  <a:gd name="T0" fmla="*/ 0 w 1"/>
                  <a:gd name="T1" fmla="*/ 0 h 1588"/>
                  <a:gd name="T2" fmla="*/ 2147483647 w 1"/>
                  <a:gd name="T3" fmla="*/ 0 h 1588"/>
                  <a:gd name="T4" fmla="*/ 0 w 1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588"/>
                  <a:gd name="T11" fmla="*/ 1 w 1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588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18" name="Freeform 8"/>
              <p:cNvSpPr>
                <a:spLocks noEditPoints="1"/>
              </p:cNvSpPr>
              <p:nvPr/>
            </p:nvSpPr>
            <p:spPr bwMode="auto">
              <a:xfrm>
                <a:off x="-826720" y="4637608"/>
                <a:ext cx="330200" cy="465138"/>
              </a:xfrm>
              <a:custGeom>
                <a:avLst/>
                <a:gdLst>
                  <a:gd name="T0" fmla="*/ 2147483647 w 88"/>
                  <a:gd name="T1" fmla="*/ 2147483647 h 124"/>
                  <a:gd name="T2" fmla="*/ 2147483647 w 88"/>
                  <a:gd name="T3" fmla="*/ 2147483647 h 124"/>
                  <a:gd name="T4" fmla="*/ 2147483647 w 88"/>
                  <a:gd name="T5" fmla="*/ 2147483647 h 124"/>
                  <a:gd name="T6" fmla="*/ 2147483647 w 88"/>
                  <a:gd name="T7" fmla="*/ 2147483647 h 124"/>
                  <a:gd name="T8" fmla="*/ 2147483647 w 88"/>
                  <a:gd name="T9" fmla="*/ 0 h 124"/>
                  <a:gd name="T10" fmla="*/ 2147483647 w 88"/>
                  <a:gd name="T11" fmla="*/ 0 h 124"/>
                  <a:gd name="T12" fmla="*/ 2147483647 w 88"/>
                  <a:gd name="T13" fmla="*/ 0 h 124"/>
                  <a:gd name="T14" fmla="*/ 2147483647 w 88"/>
                  <a:gd name="T15" fmla="*/ 2147483647 h 124"/>
                  <a:gd name="T16" fmla="*/ 2147483647 w 88"/>
                  <a:gd name="T17" fmla="*/ 2147483647 h 124"/>
                  <a:gd name="T18" fmla="*/ 0 w 88"/>
                  <a:gd name="T19" fmla="*/ 2147483647 h 124"/>
                  <a:gd name="T20" fmla="*/ 2147483647 w 88"/>
                  <a:gd name="T21" fmla="*/ 2147483647 h 124"/>
                  <a:gd name="T22" fmla="*/ 2147483647 w 88"/>
                  <a:gd name="T23" fmla="*/ 2147483647 h 124"/>
                  <a:gd name="T24" fmla="*/ 2147483647 w 88"/>
                  <a:gd name="T25" fmla="*/ 2147483647 h 124"/>
                  <a:gd name="T26" fmla="*/ 2147483647 w 88"/>
                  <a:gd name="T27" fmla="*/ 2147483647 h 124"/>
                  <a:gd name="T28" fmla="*/ 2147483647 w 88"/>
                  <a:gd name="T29" fmla="*/ 2147483647 h 124"/>
                  <a:gd name="T30" fmla="*/ 2147483647 w 88"/>
                  <a:gd name="T31" fmla="*/ 2147483647 h 124"/>
                  <a:gd name="T32" fmla="*/ 2147483647 w 88"/>
                  <a:gd name="T33" fmla="*/ 2147483647 h 124"/>
                  <a:gd name="T34" fmla="*/ 2147483647 w 88"/>
                  <a:gd name="T35" fmla="*/ 2147483647 h 124"/>
                  <a:gd name="T36" fmla="*/ 2147483647 w 88"/>
                  <a:gd name="T37" fmla="*/ 2147483647 h 124"/>
                  <a:gd name="T38" fmla="*/ 2147483647 w 88"/>
                  <a:gd name="T39" fmla="*/ 2147483647 h 124"/>
                  <a:gd name="T40" fmla="*/ 2147483647 w 88"/>
                  <a:gd name="T41" fmla="*/ 2147483647 h 124"/>
                  <a:gd name="T42" fmla="*/ 2147483647 w 88"/>
                  <a:gd name="T43" fmla="*/ 2147483647 h 124"/>
                  <a:gd name="T44" fmla="*/ 2147483647 w 88"/>
                  <a:gd name="T45" fmla="*/ 2147483647 h 12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8"/>
                  <a:gd name="T70" fmla="*/ 0 h 124"/>
                  <a:gd name="T71" fmla="*/ 88 w 88"/>
                  <a:gd name="T72" fmla="*/ 124 h 12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8" h="124">
                    <a:moveTo>
                      <a:pt x="69" y="124"/>
                    </a:moveTo>
                    <a:cubicBezTo>
                      <a:pt x="88" y="124"/>
                      <a:pt x="88" y="124"/>
                      <a:pt x="88" y="124"/>
                    </a:cubicBezTo>
                    <a:cubicBezTo>
                      <a:pt x="87" y="123"/>
                      <a:pt x="87" y="121"/>
                      <a:pt x="87" y="120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0" y="2"/>
                      <a:pt x="47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0" y="0"/>
                      <a:pt x="37" y="2"/>
                      <a:pt x="36" y="6"/>
                    </a:cubicBezTo>
                    <a:cubicBezTo>
                      <a:pt x="1" y="120"/>
                      <a:pt x="1" y="120"/>
                      <a:pt x="1" y="120"/>
                    </a:cubicBezTo>
                    <a:cubicBezTo>
                      <a:pt x="0" y="121"/>
                      <a:pt x="0" y="123"/>
                      <a:pt x="0" y="124"/>
                    </a:cubicBezTo>
                    <a:cubicBezTo>
                      <a:pt x="18" y="124"/>
                      <a:pt x="18" y="124"/>
                      <a:pt x="18" y="124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64" y="107"/>
                      <a:pt x="64" y="107"/>
                      <a:pt x="64" y="107"/>
                    </a:cubicBezTo>
                    <a:lnTo>
                      <a:pt x="69" y="124"/>
                    </a:lnTo>
                    <a:close/>
                    <a:moveTo>
                      <a:pt x="48" y="55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4" y="40"/>
                      <a:pt x="44" y="40"/>
                      <a:pt x="44" y="40"/>
                    </a:cubicBezTo>
                    <a:lnTo>
                      <a:pt x="48" y="55"/>
                    </a:lnTo>
                    <a:close/>
                    <a:moveTo>
                      <a:pt x="29" y="89"/>
                    </a:moveTo>
                    <a:cubicBezTo>
                      <a:pt x="33" y="73"/>
                      <a:pt x="33" y="73"/>
                      <a:pt x="33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9" y="89"/>
                      <a:pt x="59" y="89"/>
                      <a:pt x="59" y="89"/>
                    </a:cubicBezTo>
                    <a:lnTo>
                      <a:pt x="29" y="89"/>
                    </a:ln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19" name="Freeform 9"/>
              <p:cNvSpPr>
                <a:spLocks/>
              </p:cNvSpPr>
              <p:nvPr/>
            </p:nvSpPr>
            <p:spPr bwMode="auto">
              <a:xfrm>
                <a:off x="-582245" y="4372495"/>
                <a:ext cx="115888" cy="295275"/>
              </a:xfrm>
              <a:custGeom>
                <a:avLst/>
                <a:gdLst>
                  <a:gd name="T0" fmla="*/ 2147483647 w 31"/>
                  <a:gd name="T1" fmla="*/ 2147483647 h 79"/>
                  <a:gd name="T2" fmla="*/ 2147483647 w 31"/>
                  <a:gd name="T3" fmla="*/ 2147483647 h 79"/>
                  <a:gd name="T4" fmla="*/ 2147483647 w 31"/>
                  <a:gd name="T5" fmla="*/ 2147483647 h 79"/>
                  <a:gd name="T6" fmla="*/ 2147483647 w 31"/>
                  <a:gd name="T7" fmla="*/ 2147483647 h 79"/>
                  <a:gd name="T8" fmla="*/ 2147483647 w 31"/>
                  <a:gd name="T9" fmla="*/ 2147483647 h 79"/>
                  <a:gd name="T10" fmla="*/ 2147483647 w 31"/>
                  <a:gd name="T11" fmla="*/ 2147483647 h 79"/>
                  <a:gd name="T12" fmla="*/ 2147483647 w 31"/>
                  <a:gd name="T13" fmla="*/ 2147483647 h 79"/>
                  <a:gd name="T14" fmla="*/ 2147483647 w 31"/>
                  <a:gd name="T15" fmla="*/ 2147483647 h 79"/>
                  <a:gd name="T16" fmla="*/ 2147483647 w 31"/>
                  <a:gd name="T17" fmla="*/ 2147483647 h 79"/>
                  <a:gd name="T18" fmla="*/ 2147483647 w 31"/>
                  <a:gd name="T19" fmla="*/ 2147483647 h 79"/>
                  <a:gd name="T20" fmla="*/ 2147483647 w 31"/>
                  <a:gd name="T21" fmla="*/ 2147483647 h 79"/>
                  <a:gd name="T22" fmla="*/ 2147483647 w 31"/>
                  <a:gd name="T23" fmla="*/ 2147483647 h 79"/>
                  <a:gd name="T24" fmla="*/ 2147483647 w 31"/>
                  <a:gd name="T25" fmla="*/ 2147483647 h 79"/>
                  <a:gd name="T26" fmla="*/ 2147483647 w 31"/>
                  <a:gd name="T27" fmla="*/ 2147483647 h 79"/>
                  <a:gd name="T28" fmla="*/ 2147483647 w 31"/>
                  <a:gd name="T29" fmla="*/ 2147483647 h 79"/>
                  <a:gd name="T30" fmla="*/ 2147483647 w 31"/>
                  <a:gd name="T31" fmla="*/ 2147483647 h 79"/>
                  <a:gd name="T32" fmla="*/ 2147483647 w 31"/>
                  <a:gd name="T33" fmla="*/ 2147483647 h 79"/>
                  <a:gd name="T34" fmla="*/ 2147483647 w 31"/>
                  <a:gd name="T35" fmla="*/ 2147483647 h 79"/>
                  <a:gd name="T36" fmla="*/ 2147483647 w 31"/>
                  <a:gd name="T37" fmla="*/ 2147483647 h 79"/>
                  <a:gd name="T38" fmla="*/ 2147483647 w 31"/>
                  <a:gd name="T39" fmla="*/ 2147483647 h 79"/>
                  <a:gd name="T40" fmla="*/ 2147483647 w 31"/>
                  <a:gd name="T41" fmla="*/ 2147483647 h 79"/>
                  <a:gd name="T42" fmla="*/ 2147483647 w 31"/>
                  <a:gd name="T43" fmla="*/ 2147483647 h 79"/>
                  <a:gd name="T44" fmla="*/ 2147483647 w 31"/>
                  <a:gd name="T45" fmla="*/ 2147483647 h 79"/>
                  <a:gd name="T46" fmla="*/ 2147483647 w 31"/>
                  <a:gd name="T47" fmla="*/ 2147483647 h 7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1"/>
                  <a:gd name="T73" fmla="*/ 0 h 79"/>
                  <a:gd name="T74" fmla="*/ 31 w 31"/>
                  <a:gd name="T75" fmla="*/ 79 h 7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1" h="79">
                    <a:moveTo>
                      <a:pt x="6" y="78"/>
                    </a:moveTo>
                    <a:cubicBezTo>
                      <a:pt x="3" y="75"/>
                      <a:pt x="2" y="70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13" y="56"/>
                      <a:pt x="15" y="47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26"/>
                      <a:pt x="4" y="16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0" y="12"/>
                      <a:pt x="0" y="7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0"/>
                      <a:pt x="10" y="0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31" y="16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51"/>
                      <a:pt x="27" y="64"/>
                      <a:pt x="17" y="76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6" y="78"/>
                      <a:pt x="14" y="79"/>
                      <a:pt x="11" y="79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9" y="79"/>
                      <a:pt x="8" y="79"/>
                      <a:pt x="6" y="78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20" name="Freeform 10"/>
              <p:cNvSpPr>
                <a:spLocks/>
              </p:cNvSpPr>
              <p:nvPr/>
            </p:nvSpPr>
            <p:spPr bwMode="auto">
              <a:xfrm>
                <a:off x="-507633" y="4285183"/>
                <a:ext cx="157163" cy="461963"/>
              </a:xfrm>
              <a:custGeom>
                <a:avLst/>
                <a:gdLst>
                  <a:gd name="T0" fmla="*/ 2147483647 w 42"/>
                  <a:gd name="T1" fmla="*/ 2147483647 h 123"/>
                  <a:gd name="T2" fmla="*/ 2147483647 w 42"/>
                  <a:gd name="T3" fmla="*/ 2147483647 h 123"/>
                  <a:gd name="T4" fmla="*/ 2147483647 w 42"/>
                  <a:gd name="T5" fmla="*/ 2147483647 h 123"/>
                  <a:gd name="T6" fmla="*/ 2147483647 w 42"/>
                  <a:gd name="T7" fmla="*/ 2147483647 h 123"/>
                  <a:gd name="T8" fmla="*/ 2147483647 w 42"/>
                  <a:gd name="T9" fmla="*/ 2147483647 h 123"/>
                  <a:gd name="T10" fmla="*/ 2147483647 w 42"/>
                  <a:gd name="T11" fmla="*/ 2147483647 h 123"/>
                  <a:gd name="T12" fmla="*/ 2147483647 w 42"/>
                  <a:gd name="T13" fmla="*/ 2147483647 h 123"/>
                  <a:gd name="T14" fmla="*/ 2147483647 w 42"/>
                  <a:gd name="T15" fmla="*/ 2147483647 h 123"/>
                  <a:gd name="T16" fmla="*/ 2147483647 w 42"/>
                  <a:gd name="T17" fmla="*/ 2147483647 h 123"/>
                  <a:gd name="T18" fmla="*/ 2147483647 w 42"/>
                  <a:gd name="T19" fmla="*/ 2147483647 h 123"/>
                  <a:gd name="T20" fmla="*/ 2147483647 w 42"/>
                  <a:gd name="T21" fmla="*/ 2147483647 h 123"/>
                  <a:gd name="T22" fmla="*/ 2147483647 w 42"/>
                  <a:gd name="T23" fmla="*/ 2147483647 h 123"/>
                  <a:gd name="T24" fmla="*/ 2147483647 w 42"/>
                  <a:gd name="T25" fmla="*/ 2147483647 h 123"/>
                  <a:gd name="T26" fmla="*/ 2147483647 w 42"/>
                  <a:gd name="T27" fmla="*/ 2147483647 h 123"/>
                  <a:gd name="T28" fmla="*/ 2147483647 w 42"/>
                  <a:gd name="T29" fmla="*/ 2147483647 h 123"/>
                  <a:gd name="T30" fmla="*/ 2147483647 w 42"/>
                  <a:gd name="T31" fmla="*/ 2147483647 h 123"/>
                  <a:gd name="T32" fmla="*/ 2147483647 w 42"/>
                  <a:gd name="T33" fmla="*/ 2147483647 h 123"/>
                  <a:gd name="T34" fmla="*/ 2147483647 w 42"/>
                  <a:gd name="T35" fmla="*/ 2147483647 h 123"/>
                  <a:gd name="T36" fmla="*/ 2147483647 w 42"/>
                  <a:gd name="T37" fmla="*/ 2147483647 h 123"/>
                  <a:gd name="T38" fmla="*/ 2147483647 w 42"/>
                  <a:gd name="T39" fmla="*/ 2147483647 h 123"/>
                  <a:gd name="T40" fmla="*/ 2147483647 w 42"/>
                  <a:gd name="T41" fmla="*/ 2147483647 h 12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2"/>
                  <a:gd name="T64" fmla="*/ 0 h 123"/>
                  <a:gd name="T65" fmla="*/ 42 w 42"/>
                  <a:gd name="T66" fmla="*/ 123 h 12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2" h="123">
                    <a:moveTo>
                      <a:pt x="10" y="121"/>
                    </a:moveTo>
                    <a:cubicBezTo>
                      <a:pt x="7" y="119"/>
                      <a:pt x="6" y="114"/>
                      <a:pt x="8" y="110"/>
                    </a:cubicBezTo>
                    <a:cubicBezTo>
                      <a:pt x="8" y="110"/>
                      <a:pt x="8" y="110"/>
                      <a:pt x="8" y="110"/>
                    </a:cubicBezTo>
                    <a:cubicBezTo>
                      <a:pt x="22" y="92"/>
                      <a:pt x="26" y="77"/>
                      <a:pt x="26" y="64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6" y="38"/>
                      <a:pt x="9" y="19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1" y="12"/>
                      <a:pt x="0" y="7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3"/>
                      <a:pt x="41" y="26"/>
                      <a:pt x="42" y="64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2" y="80"/>
                      <a:pt x="36" y="100"/>
                      <a:pt x="21" y="120"/>
                    </a:cubicBezTo>
                    <a:cubicBezTo>
                      <a:pt x="21" y="120"/>
                      <a:pt x="21" y="120"/>
                      <a:pt x="21" y="120"/>
                    </a:cubicBezTo>
                    <a:cubicBezTo>
                      <a:pt x="19" y="122"/>
                      <a:pt x="17" y="123"/>
                      <a:pt x="15" y="123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3" y="123"/>
                      <a:pt x="11" y="122"/>
                      <a:pt x="10" y="121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21" name="Freeform 11"/>
              <p:cNvSpPr>
                <a:spLocks/>
              </p:cNvSpPr>
              <p:nvPr/>
            </p:nvSpPr>
            <p:spPr bwMode="auto">
              <a:xfrm>
                <a:off x="-860058" y="4372495"/>
                <a:ext cx="120650" cy="295275"/>
              </a:xfrm>
              <a:custGeom>
                <a:avLst/>
                <a:gdLst>
                  <a:gd name="T0" fmla="*/ 2147483647 w 32"/>
                  <a:gd name="T1" fmla="*/ 2147483647 h 79"/>
                  <a:gd name="T2" fmla="*/ 0 w 32"/>
                  <a:gd name="T3" fmla="*/ 2147483647 h 79"/>
                  <a:gd name="T4" fmla="*/ 0 w 32"/>
                  <a:gd name="T5" fmla="*/ 2147483647 h 79"/>
                  <a:gd name="T6" fmla="*/ 0 w 32"/>
                  <a:gd name="T7" fmla="*/ 2147483647 h 79"/>
                  <a:gd name="T8" fmla="*/ 0 w 32"/>
                  <a:gd name="T9" fmla="*/ 2147483647 h 79"/>
                  <a:gd name="T10" fmla="*/ 2147483647 w 32"/>
                  <a:gd name="T11" fmla="*/ 2147483647 h 79"/>
                  <a:gd name="T12" fmla="*/ 2147483647 w 32"/>
                  <a:gd name="T13" fmla="*/ 2147483647 h 79"/>
                  <a:gd name="T14" fmla="*/ 2147483647 w 32"/>
                  <a:gd name="T15" fmla="*/ 2147483647 h 79"/>
                  <a:gd name="T16" fmla="*/ 2147483647 w 32"/>
                  <a:gd name="T17" fmla="*/ 2147483647 h 79"/>
                  <a:gd name="T18" fmla="*/ 2147483647 w 32"/>
                  <a:gd name="T19" fmla="*/ 2147483647 h 79"/>
                  <a:gd name="T20" fmla="*/ 2147483647 w 32"/>
                  <a:gd name="T21" fmla="*/ 2147483647 h 79"/>
                  <a:gd name="T22" fmla="*/ 2147483647 w 32"/>
                  <a:gd name="T23" fmla="*/ 2147483647 h 79"/>
                  <a:gd name="T24" fmla="*/ 2147483647 w 32"/>
                  <a:gd name="T25" fmla="*/ 2147483647 h 79"/>
                  <a:gd name="T26" fmla="*/ 2147483647 w 32"/>
                  <a:gd name="T27" fmla="*/ 2147483647 h 79"/>
                  <a:gd name="T28" fmla="*/ 2147483647 w 32"/>
                  <a:gd name="T29" fmla="*/ 2147483647 h 79"/>
                  <a:gd name="T30" fmla="*/ 2147483647 w 32"/>
                  <a:gd name="T31" fmla="*/ 2147483647 h 79"/>
                  <a:gd name="T32" fmla="*/ 2147483647 w 32"/>
                  <a:gd name="T33" fmla="*/ 2147483647 h 79"/>
                  <a:gd name="T34" fmla="*/ 2147483647 w 32"/>
                  <a:gd name="T35" fmla="*/ 2147483647 h 79"/>
                  <a:gd name="T36" fmla="*/ 2147483647 w 32"/>
                  <a:gd name="T37" fmla="*/ 2147483647 h 79"/>
                  <a:gd name="T38" fmla="*/ 2147483647 w 32"/>
                  <a:gd name="T39" fmla="*/ 2147483647 h 79"/>
                  <a:gd name="T40" fmla="*/ 2147483647 w 32"/>
                  <a:gd name="T41" fmla="*/ 2147483647 h 79"/>
                  <a:gd name="T42" fmla="*/ 2147483647 w 32"/>
                  <a:gd name="T43" fmla="*/ 2147483647 h 79"/>
                  <a:gd name="T44" fmla="*/ 2147483647 w 32"/>
                  <a:gd name="T45" fmla="*/ 2147483647 h 79"/>
                  <a:gd name="T46" fmla="*/ 2147483647 w 32"/>
                  <a:gd name="T47" fmla="*/ 2147483647 h 79"/>
                  <a:gd name="T48" fmla="*/ 2147483647 w 32"/>
                  <a:gd name="T49" fmla="*/ 2147483647 h 79"/>
                  <a:gd name="T50" fmla="*/ 2147483647 w 32"/>
                  <a:gd name="T51" fmla="*/ 2147483647 h 79"/>
                  <a:gd name="T52" fmla="*/ 2147483647 w 32"/>
                  <a:gd name="T53" fmla="*/ 2147483647 h 79"/>
                  <a:gd name="T54" fmla="*/ 2147483647 w 32"/>
                  <a:gd name="T55" fmla="*/ 2147483647 h 79"/>
                  <a:gd name="T56" fmla="*/ 2147483647 w 32"/>
                  <a:gd name="T57" fmla="*/ 2147483647 h 7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32"/>
                  <a:gd name="T88" fmla="*/ 0 h 79"/>
                  <a:gd name="T89" fmla="*/ 32 w 32"/>
                  <a:gd name="T90" fmla="*/ 79 h 79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32" h="79">
                    <a:moveTo>
                      <a:pt x="14" y="76"/>
                    </a:moveTo>
                    <a:cubicBezTo>
                      <a:pt x="4" y="64"/>
                      <a:pt x="0" y="51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" y="16"/>
                      <a:pt x="17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21" y="0"/>
                      <a:pt x="26" y="0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2" y="7"/>
                      <a:pt x="31" y="12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5" y="18"/>
                      <a:pt x="24" y="19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19" y="26"/>
                      <a:pt x="16" y="32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7"/>
                      <a:pt x="18" y="56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9" y="70"/>
                      <a:pt x="28" y="75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3" y="79"/>
                      <a:pt x="22" y="79"/>
                      <a:pt x="20" y="79"/>
                    </a:cubicBezTo>
                    <a:cubicBezTo>
                      <a:pt x="20" y="79"/>
                      <a:pt x="20" y="79"/>
                      <a:pt x="20" y="79"/>
                    </a:cubicBezTo>
                    <a:cubicBezTo>
                      <a:pt x="18" y="79"/>
                      <a:pt x="15" y="78"/>
                      <a:pt x="14" y="76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22" name="Freeform 12"/>
              <p:cNvSpPr>
                <a:spLocks/>
              </p:cNvSpPr>
              <p:nvPr/>
            </p:nvSpPr>
            <p:spPr bwMode="auto">
              <a:xfrm>
                <a:off x="-972770" y="4285183"/>
                <a:ext cx="153988" cy="461963"/>
              </a:xfrm>
              <a:custGeom>
                <a:avLst/>
                <a:gdLst>
                  <a:gd name="T0" fmla="*/ 2147483647 w 41"/>
                  <a:gd name="T1" fmla="*/ 2147483647 h 123"/>
                  <a:gd name="T2" fmla="*/ 0 w 41"/>
                  <a:gd name="T3" fmla="*/ 2147483647 h 123"/>
                  <a:gd name="T4" fmla="*/ 0 w 41"/>
                  <a:gd name="T5" fmla="*/ 2147483647 h 123"/>
                  <a:gd name="T6" fmla="*/ 2147483647 w 41"/>
                  <a:gd name="T7" fmla="*/ 2147483647 h 123"/>
                  <a:gd name="T8" fmla="*/ 2147483647 w 41"/>
                  <a:gd name="T9" fmla="*/ 2147483647 h 123"/>
                  <a:gd name="T10" fmla="*/ 2147483647 w 41"/>
                  <a:gd name="T11" fmla="*/ 2147483647 h 123"/>
                  <a:gd name="T12" fmla="*/ 2147483647 w 41"/>
                  <a:gd name="T13" fmla="*/ 2147483647 h 123"/>
                  <a:gd name="T14" fmla="*/ 2147483647 w 41"/>
                  <a:gd name="T15" fmla="*/ 2147483647 h 123"/>
                  <a:gd name="T16" fmla="*/ 2147483647 w 41"/>
                  <a:gd name="T17" fmla="*/ 2147483647 h 123"/>
                  <a:gd name="T18" fmla="*/ 2147483647 w 41"/>
                  <a:gd name="T19" fmla="*/ 2147483647 h 123"/>
                  <a:gd name="T20" fmla="*/ 2147483647 w 41"/>
                  <a:gd name="T21" fmla="*/ 2147483647 h 123"/>
                  <a:gd name="T22" fmla="*/ 2147483647 w 41"/>
                  <a:gd name="T23" fmla="*/ 2147483647 h 123"/>
                  <a:gd name="T24" fmla="*/ 2147483647 w 41"/>
                  <a:gd name="T25" fmla="*/ 2147483647 h 123"/>
                  <a:gd name="T26" fmla="*/ 2147483647 w 41"/>
                  <a:gd name="T27" fmla="*/ 2147483647 h 123"/>
                  <a:gd name="T28" fmla="*/ 2147483647 w 41"/>
                  <a:gd name="T29" fmla="*/ 2147483647 h 123"/>
                  <a:gd name="T30" fmla="*/ 2147483647 w 41"/>
                  <a:gd name="T31" fmla="*/ 2147483647 h 123"/>
                  <a:gd name="T32" fmla="*/ 2147483647 w 41"/>
                  <a:gd name="T33" fmla="*/ 2147483647 h 123"/>
                  <a:gd name="T34" fmla="*/ 2147483647 w 41"/>
                  <a:gd name="T35" fmla="*/ 2147483647 h 123"/>
                  <a:gd name="T36" fmla="*/ 2147483647 w 41"/>
                  <a:gd name="T37" fmla="*/ 2147483647 h 123"/>
                  <a:gd name="T38" fmla="*/ 2147483647 w 41"/>
                  <a:gd name="T39" fmla="*/ 2147483647 h 123"/>
                  <a:gd name="T40" fmla="*/ 2147483647 w 41"/>
                  <a:gd name="T41" fmla="*/ 2147483647 h 123"/>
                  <a:gd name="T42" fmla="*/ 2147483647 w 41"/>
                  <a:gd name="T43" fmla="*/ 2147483647 h 123"/>
                  <a:gd name="T44" fmla="*/ 2147483647 w 41"/>
                  <a:gd name="T45" fmla="*/ 2147483647 h 123"/>
                  <a:gd name="T46" fmla="*/ 2147483647 w 41"/>
                  <a:gd name="T47" fmla="*/ 2147483647 h 123"/>
                  <a:gd name="T48" fmla="*/ 2147483647 w 41"/>
                  <a:gd name="T49" fmla="*/ 2147483647 h 12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41"/>
                  <a:gd name="T76" fmla="*/ 0 h 123"/>
                  <a:gd name="T77" fmla="*/ 41 w 41"/>
                  <a:gd name="T78" fmla="*/ 123 h 12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41" h="123">
                    <a:moveTo>
                      <a:pt x="20" y="120"/>
                    </a:moveTo>
                    <a:cubicBezTo>
                      <a:pt x="5" y="100"/>
                      <a:pt x="0" y="80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26"/>
                      <a:pt x="26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30" y="0"/>
                      <a:pt x="35" y="0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41" y="7"/>
                      <a:pt x="41" y="12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5"/>
                      <a:pt x="37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6" y="16"/>
                      <a:pt x="35" y="17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2" y="20"/>
                      <a:pt x="29" y="23"/>
                      <a:pt x="26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1" y="37"/>
                      <a:pt x="15" y="49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77"/>
                      <a:pt x="20" y="92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5" y="114"/>
                      <a:pt x="35" y="119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0" y="122"/>
                      <a:pt x="28" y="123"/>
                      <a:pt x="27" y="123"/>
                    </a:cubicBezTo>
                    <a:cubicBezTo>
                      <a:pt x="27" y="123"/>
                      <a:pt x="27" y="123"/>
                      <a:pt x="27" y="123"/>
                    </a:cubicBezTo>
                    <a:cubicBezTo>
                      <a:pt x="24" y="123"/>
                      <a:pt x="22" y="122"/>
                      <a:pt x="20" y="12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23" name="Oval 13"/>
              <p:cNvSpPr>
                <a:spLocks noChangeArrowheads="1"/>
              </p:cNvSpPr>
              <p:nvPr/>
            </p:nvSpPr>
            <p:spPr bwMode="auto">
              <a:xfrm>
                <a:off x="-717183" y="4469333"/>
                <a:ext cx="107950" cy="109538"/>
              </a:xfrm>
              <a:prstGeom prst="ellipse">
                <a:avLst/>
              </a:pr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1D1D1A"/>
                  </a:solidFill>
                </a:endParaRPr>
              </a:p>
            </p:txBody>
          </p:sp>
        </p:grpSp>
        <p:sp>
          <p:nvSpPr>
            <p:cNvPr id="199" name="Freeform 8"/>
            <p:cNvSpPr>
              <a:spLocks/>
            </p:cNvSpPr>
            <p:nvPr/>
          </p:nvSpPr>
          <p:spPr bwMode="auto">
            <a:xfrm rot="1500000">
              <a:off x="3152514" y="5514679"/>
              <a:ext cx="107740" cy="268611"/>
            </a:xfrm>
            <a:custGeom>
              <a:avLst/>
              <a:gdLst>
                <a:gd name="T0" fmla="*/ 2147483647 w 55"/>
                <a:gd name="T1" fmla="*/ 2147483647 h 134"/>
                <a:gd name="T2" fmla="*/ 2147483647 w 55"/>
                <a:gd name="T3" fmla="*/ 2147483647 h 134"/>
                <a:gd name="T4" fmla="*/ 2147483647 w 55"/>
                <a:gd name="T5" fmla="*/ 2147483647 h 134"/>
                <a:gd name="T6" fmla="*/ 2147483647 w 55"/>
                <a:gd name="T7" fmla="*/ 2147483647 h 134"/>
                <a:gd name="T8" fmla="*/ 2147483647 w 55"/>
                <a:gd name="T9" fmla="*/ 2147483647 h 134"/>
                <a:gd name="T10" fmla="*/ 2147483647 w 55"/>
                <a:gd name="T11" fmla="*/ 2147483647 h 134"/>
                <a:gd name="T12" fmla="*/ 2147483647 w 55"/>
                <a:gd name="T13" fmla="*/ 2147483647 h 1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134"/>
                <a:gd name="T23" fmla="*/ 55 w 55"/>
                <a:gd name="T24" fmla="*/ 134 h 1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134">
                  <a:moveTo>
                    <a:pt x="2" y="133"/>
                  </a:moveTo>
                  <a:cubicBezTo>
                    <a:pt x="0" y="132"/>
                    <a:pt x="26" y="81"/>
                    <a:pt x="26" y="79"/>
                  </a:cubicBezTo>
                  <a:cubicBezTo>
                    <a:pt x="25" y="76"/>
                    <a:pt x="2" y="66"/>
                    <a:pt x="1" y="62"/>
                  </a:cubicBezTo>
                  <a:cubicBezTo>
                    <a:pt x="0" y="58"/>
                    <a:pt x="53" y="0"/>
                    <a:pt x="54" y="1"/>
                  </a:cubicBezTo>
                  <a:cubicBezTo>
                    <a:pt x="55" y="3"/>
                    <a:pt x="29" y="54"/>
                    <a:pt x="30" y="56"/>
                  </a:cubicBezTo>
                  <a:cubicBezTo>
                    <a:pt x="30" y="58"/>
                    <a:pt x="54" y="68"/>
                    <a:pt x="54" y="73"/>
                  </a:cubicBezTo>
                  <a:cubicBezTo>
                    <a:pt x="55" y="77"/>
                    <a:pt x="3" y="134"/>
                    <a:pt x="2" y="133"/>
                  </a:cubicBezTo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</a:endParaRPr>
            </a:p>
          </p:txBody>
        </p:sp>
        <p:grpSp>
          <p:nvGrpSpPr>
            <p:cNvPr id="200" name="组合 199"/>
            <p:cNvGrpSpPr/>
            <p:nvPr/>
          </p:nvGrpSpPr>
          <p:grpSpPr>
            <a:xfrm>
              <a:off x="3003181" y="5504215"/>
              <a:ext cx="423540" cy="123992"/>
              <a:chOff x="3003181" y="5631215"/>
              <a:chExt cx="423540" cy="123992"/>
            </a:xfrm>
          </p:grpSpPr>
          <p:sp>
            <p:nvSpPr>
              <p:cNvPr id="201" name="Rectangle 607"/>
              <p:cNvSpPr>
                <a:spLocks noChangeArrowheads="1"/>
              </p:cNvSpPr>
              <p:nvPr/>
            </p:nvSpPr>
            <p:spPr bwMode="auto">
              <a:xfrm rot="5400000">
                <a:off x="3154148" y="5482632"/>
                <a:ext cx="121606" cy="423540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2" name="Rectangle 608"/>
              <p:cNvSpPr>
                <a:spLocks noChangeArrowheads="1"/>
              </p:cNvSpPr>
              <p:nvPr/>
            </p:nvSpPr>
            <p:spPr bwMode="auto">
              <a:xfrm rot="5400000">
                <a:off x="3308776" y="5688999"/>
                <a:ext cx="123991" cy="84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3" name="Rectangle 609"/>
              <p:cNvSpPr>
                <a:spLocks noChangeArrowheads="1"/>
              </p:cNvSpPr>
              <p:nvPr/>
            </p:nvSpPr>
            <p:spPr bwMode="auto">
              <a:xfrm rot="5400000">
                <a:off x="3246208" y="5688999"/>
                <a:ext cx="123991" cy="84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4" name="Rectangle 611"/>
              <p:cNvSpPr>
                <a:spLocks noChangeArrowheads="1"/>
              </p:cNvSpPr>
              <p:nvPr/>
            </p:nvSpPr>
            <p:spPr bwMode="auto">
              <a:xfrm rot="5400000">
                <a:off x="3183640" y="5689000"/>
                <a:ext cx="123991" cy="84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5" name="Rectangle 612"/>
              <p:cNvSpPr>
                <a:spLocks noChangeArrowheads="1"/>
              </p:cNvSpPr>
              <p:nvPr/>
            </p:nvSpPr>
            <p:spPr bwMode="auto">
              <a:xfrm rot="5400000">
                <a:off x="3121071" y="5689000"/>
                <a:ext cx="123991" cy="84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6" name="Rectangle 613"/>
              <p:cNvSpPr>
                <a:spLocks noChangeArrowheads="1"/>
              </p:cNvSpPr>
              <p:nvPr/>
            </p:nvSpPr>
            <p:spPr bwMode="auto">
              <a:xfrm rot="5400000">
                <a:off x="3058503" y="5689000"/>
                <a:ext cx="123991" cy="84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" name="Rectangle 614"/>
              <p:cNvSpPr>
                <a:spLocks noChangeArrowheads="1"/>
              </p:cNvSpPr>
              <p:nvPr/>
            </p:nvSpPr>
            <p:spPr bwMode="auto">
              <a:xfrm rot="5400000">
                <a:off x="2995934" y="5689000"/>
                <a:ext cx="123991" cy="84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8" name="Rectangle 615"/>
              <p:cNvSpPr>
                <a:spLocks noChangeArrowheads="1"/>
              </p:cNvSpPr>
              <p:nvPr/>
            </p:nvSpPr>
            <p:spPr bwMode="auto">
              <a:xfrm rot="5400000">
                <a:off x="3394272" y="5642879"/>
                <a:ext cx="8346" cy="565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9" name="Rectangle 616"/>
              <p:cNvSpPr>
                <a:spLocks noChangeArrowheads="1"/>
              </p:cNvSpPr>
              <p:nvPr/>
            </p:nvSpPr>
            <p:spPr bwMode="auto">
              <a:xfrm rot="5400000">
                <a:off x="3337119" y="5687582"/>
                <a:ext cx="8346" cy="5775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10" name="Rectangle 617"/>
              <p:cNvSpPr>
                <a:spLocks noChangeArrowheads="1"/>
              </p:cNvSpPr>
              <p:nvPr/>
            </p:nvSpPr>
            <p:spPr bwMode="auto">
              <a:xfrm rot="5400000">
                <a:off x="3027285" y="5642879"/>
                <a:ext cx="8346" cy="565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11" name="Rectangle 618"/>
              <p:cNvSpPr>
                <a:spLocks noChangeArrowheads="1"/>
              </p:cNvSpPr>
              <p:nvPr/>
            </p:nvSpPr>
            <p:spPr bwMode="auto">
              <a:xfrm rot="5400000">
                <a:off x="3270339" y="5641676"/>
                <a:ext cx="8346" cy="5895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12" name="Rectangle 619"/>
              <p:cNvSpPr>
                <a:spLocks noChangeArrowheads="1"/>
              </p:cNvSpPr>
              <p:nvPr/>
            </p:nvSpPr>
            <p:spPr bwMode="auto">
              <a:xfrm rot="5400000">
                <a:off x="3209577" y="5685176"/>
                <a:ext cx="8346" cy="6256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13" name="Rectangle 620"/>
              <p:cNvSpPr>
                <a:spLocks noChangeArrowheads="1"/>
              </p:cNvSpPr>
              <p:nvPr/>
            </p:nvSpPr>
            <p:spPr bwMode="auto">
              <a:xfrm rot="5400000">
                <a:off x="3147008" y="5639872"/>
                <a:ext cx="8346" cy="6256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14" name="Rectangle 621"/>
              <p:cNvSpPr>
                <a:spLocks noChangeArrowheads="1"/>
              </p:cNvSpPr>
              <p:nvPr/>
            </p:nvSpPr>
            <p:spPr bwMode="auto">
              <a:xfrm rot="5400000">
                <a:off x="3085643" y="5686379"/>
                <a:ext cx="8346" cy="6016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</p:grpSp>
      <p:sp>
        <p:nvSpPr>
          <p:cNvPr id="7169" name="右箭头 7168"/>
          <p:cNvSpPr/>
          <p:nvPr/>
        </p:nvSpPr>
        <p:spPr>
          <a:xfrm>
            <a:off x="5083550" y="5029042"/>
            <a:ext cx="944880" cy="345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Freeform 8"/>
          <p:cNvSpPr>
            <a:spLocks/>
          </p:cNvSpPr>
          <p:nvPr/>
        </p:nvSpPr>
        <p:spPr bwMode="auto">
          <a:xfrm rot="1500000">
            <a:off x="10857512" y="4579768"/>
            <a:ext cx="107740" cy="268611"/>
          </a:xfrm>
          <a:custGeom>
            <a:avLst/>
            <a:gdLst>
              <a:gd name="T0" fmla="*/ 2147483647 w 55"/>
              <a:gd name="T1" fmla="*/ 2147483647 h 134"/>
              <a:gd name="T2" fmla="*/ 2147483647 w 55"/>
              <a:gd name="T3" fmla="*/ 2147483647 h 134"/>
              <a:gd name="T4" fmla="*/ 2147483647 w 55"/>
              <a:gd name="T5" fmla="*/ 2147483647 h 134"/>
              <a:gd name="T6" fmla="*/ 2147483647 w 55"/>
              <a:gd name="T7" fmla="*/ 2147483647 h 134"/>
              <a:gd name="T8" fmla="*/ 2147483647 w 55"/>
              <a:gd name="T9" fmla="*/ 2147483647 h 134"/>
              <a:gd name="T10" fmla="*/ 2147483647 w 55"/>
              <a:gd name="T11" fmla="*/ 2147483647 h 134"/>
              <a:gd name="T12" fmla="*/ 2147483647 w 55"/>
              <a:gd name="T13" fmla="*/ 2147483647 h 1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5"/>
              <a:gd name="T22" fmla="*/ 0 h 134"/>
              <a:gd name="T23" fmla="*/ 55 w 55"/>
              <a:gd name="T24" fmla="*/ 134 h 13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5" h="134">
                <a:moveTo>
                  <a:pt x="2" y="133"/>
                </a:moveTo>
                <a:cubicBezTo>
                  <a:pt x="0" y="132"/>
                  <a:pt x="26" y="81"/>
                  <a:pt x="26" y="79"/>
                </a:cubicBezTo>
                <a:cubicBezTo>
                  <a:pt x="25" y="76"/>
                  <a:pt x="2" y="66"/>
                  <a:pt x="1" y="62"/>
                </a:cubicBezTo>
                <a:cubicBezTo>
                  <a:pt x="0" y="58"/>
                  <a:pt x="53" y="0"/>
                  <a:pt x="54" y="1"/>
                </a:cubicBezTo>
                <a:cubicBezTo>
                  <a:pt x="55" y="3"/>
                  <a:pt x="29" y="54"/>
                  <a:pt x="30" y="56"/>
                </a:cubicBezTo>
                <a:cubicBezTo>
                  <a:pt x="30" y="58"/>
                  <a:pt x="54" y="68"/>
                  <a:pt x="54" y="73"/>
                </a:cubicBezTo>
                <a:cubicBezTo>
                  <a:pt x="55" y="77"/>
                  <a:pt x="3" y="134"/>
                  <a:pt x="2" y="133"/>
                </a:cubicBezTo>
              </a:path>
            </a:pathLst>
          </a:custGeom>
          <a:solidFill>
            <a:srgbClr val="EA5A4F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1D1D1A"/>
              </a:solidFill>
            </a:endParaRPr>
          </a:p>
        </p:txBody>
      </p:sp>
      <p:sp>
        <p:nvSpPr>
          <p:cNvPr id="154" name="Freeform 8"/>
          <p:cNvSpPr>
            <a:spLocks/>
          </p:cNvSpPr>
          <p:nvPr/>
        </p:nvSpPr>
        <p:spPr bwMode="auto">
          <a:xfrm rot="1500000">
            <a:off x="10878807" y="5102926"/>
            <a:ext cx="107740" cy="268611"/>
          </a:xfrm>
          <a:custGeom>
            <a:avLst/>
            <a:gdLst>
              <a:gd name="T0" fmla="*/ 2147483647 w 55"/>
              <a:gd name="T1" fmla="*/ 2147483647 h 134"/>
              <a:gd name="T2" fmla="*/ 2147483647 w 55"/>
              <a:gd name="T3" fmla="*/ 2147483647 h 134"/>
              <a:gd name="T4" fmla="*/ 2147483647 w 55"/>
              <a:gd name="T5" fmla="*/ 2147483647 h 134"/>
              <a:gd name="T6" fmla="*/ 2147483647 w 55"/>
              <a:gd name="T7" fmla="*/ 2147483647 h 134"/>
              <a:gd name="T8" fmla="*/ 2147483647 w 55"/>
              <a:gd name="T9" fmla="*/ 2147483647 h 134"/>
              <a:gd name="T10" fmla="*/ 2147483647 w 55"/>
              <a:gd name="T11" fmla="*/ 2147483647 h 134"/>
              <a:gd name="T12" fmla="*/ 2147483647 w 55"/>
              <a:gd name="T13" fmla="*/ 2147483647 h 1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5"/>
              <a:gd name="T22" fmla="*/ 0 h 134"/>
              <a:gd name="T23" fmla="*/ 55 w 55"/>
              <a:gd name="T24" fmla="*/ 134 h 13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5" h="134">
                <a:moveTo>
                  <a:pt x="2" y="133"/>
                </a:moveTo>
                <a:cubicBezTo>
                  <a:pt x="0" y="132"/>
                  <a:pt x="26" y="81"/>
                  <a:pt x="26" y="79"/>
                </a:cubicBezTo>
                <a:cubicBezTo>
                  <a:pt x="25" y="76"/>
                  <a:pt x="2" y="66"/>
                  <a:pt x="1" y="62"/>
                </a:cubicBezTo>
                <a:cubicBezTo>
                  <a:pt x="0" y="58"/>
                  <a:pt x="53" y="0"/>
                  <a:pt x="54" y="1"/>
                </a:cubicBezTo>
                <a:cubicBezTo>
                  <a:pt x="55" y="3"/>
                  <a:pt x="29" y="54"/>
                  <a:pt x="30" y="56"/>
                </a:cubicBezTo>
                <a:cubicBezTo>
                  <a:pt x="30" y="58"/>
                  <a:pt x="54" y="68"/>
                  <a:pt x="54" y="73"/>
                </a:cubicBezTo>
                <a:cubicBezTo>
                  <a:pt x="55" y="77"/>
                  <a:pt x="3" y="134"/>
                  <a:pt x="2" y="133"/>
                </a:cubicBezTo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1D1D1A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019102" y="449910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</a:rPr>
              <a:t>PC5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11096266" y="5040991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>
                <a:solidFill>
                  <a:srgbClr val="0070C0"/>
                </a:solidFill>
              </a:rPr>
              <a:t>Uu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156" name="Freeform 8"/>
          <p:cNvSpPr>
            <a:spLocks/>
          </p:cNvSpPr>
          <p:nvPr/>
        </p:nvSpPr>
        <p:spPr bwMode="auto">
          <a:xfrm rot="1500000">
            <a:off x="9061628" y="5879656"/>
            <a:ext cx="107740" cy="268611"/>
          </a:xfrm>
          <a:custGeom>
            <a:avLst/>
            <a:gdLst>
              <a:gd name="T0" fmla="*/ 2147483647 w 55"/>
              <a:gd name="T1" fmla="*/ 2147483647 h 134"/>
              <a:gd name="T2" fmla="*/ 2147483647 w 55"/>
              <a:gd name="T3" fmla="*/ 2147483647 h 134"/>
              <a:gd name="T4" fmla="*/ 2147483647 w 55"/>
              <a:gd name="T5" fmla="*/ 2147483647 h 134"/>
              <a:gd name="T6" fmla="*/ 2147483647 w 55"/>
              <a:gd name="T7" fmla="*/ 2147483647 h 134"/>
              <a:gd name="T8" fmla="*/ 2147483647 w 55"/>
              <a:gd name="T9" fmla="*/ 2147483647 h 134"/>
              <a:gd name="T10" fmla="*/ 2147483647 w 55"/>
              <a:gd name="T11" fmla="*/ 2147483647 h 134"/>
              <a:gd name="T12" fmla="*/ 2147483647 w 55"/>
              <a:gd name="T13" fmla="*/ 2147483647 h 1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5"/>
              <a:gd name="T22" fmla="*/ 0 h 134"/>
              <a:gd name="T23" fmla="*/ 55 w 55"/>
              <a:gd name="T24" fmla="*/ 134 h 13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5" h="134">
                <a:moveTo>
                  <a:pt x="2" y="133"/>
                </a:moveTo>
                <a:cubicBezTo>
                  <a:pt x="0" y="132"/>
                  <a:pt x="26" y="81"/>
                  <a:pt x="26" y="79"/>
                </a:cubicBezTo>
                <a:cubicBezTo>
                  <a:pt x="25" y="76"/>
                  <a:pt x="2" y="66"/>
                  <a:pt x="1" y="62"/>
                </a:cubicBezTo>
                <a:cubicBezTo>
                  <a:pt x="0" y="58"/>
                  <a:pt x="53" y="0"/>
                  <a:pt x="54" y="1"/>
                </a:cubicBezTo>
                <a:cubicBezTo>
                  <a:pt x="55" y="3"/>
                  <a:pt x="29" y="54"/>
                  <a:pt x="30" y="56"/>
                </a:cubicBezTo>
                <a:cubicBezTo>
                  <a:pt x="30" y="58"/>
                  <a:pt x="54" y="68"/>
                  <a:pt x="54" y="73"/>
                </a:cubicBezTo>
                <a:cubicBezTo>
                  <a:pt x="55" y="77"/>
                  <a:pt x="3" y="134"/>
                  <a:pt x="2" y="133"/>
                </a:cubicBezTo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1D1D1A"/>
              </a:solidFill>
            </a:endParaRPr>
          </a:p>
        </p:txBody>
      </p:sp>
      <p:sp>
        <p:nvSpPr>
          <p:cNvPr id="157" name="Freeform 8"/>
          <p:cNvSpPr>
            <a:spLocks/>
          </p:cNvSpPr>
          <p:nvPr/>
        </p:nvSpPr>
        <p:spPr bwMode="auto">
          <a:xfrm rot="17700000">
            <a:off x="8165165" y="5901612"/>
            <a:ext cx="112141" cy="258071"/>
          </a:xfrm>
          <a:custGeom>
            <a:avLst/>
            <a:gdLst>
              <a:gd name="T0" fmla="*/ 2147483647 w 55"/>
              <a:gd name="T1" fmla="*/ 2147483647 h 134"/>
              <a:gd name="T2" fmla="*/ 2147483647 w 55"/>
              <a:gd name="T3" fmla="*/ 2147483647 h 134"/>
              <a:gd name="T4" fmla="*/ 2147483647 w 55"/>
              <a:gd name="T5" fmla="*/ 2147483647 h 134"/>
              <a:gd name="T6" fmla="*/ 2147483647 w 55"/>
              <a:gd name="T7" fmla="*/ 2147483647 h 134"/>
              <a:gd name="T8" fmla="*/ 2147483647 w 55"/>
              <a:gd name="T9" fmla="*/ 2147483647 h 134"/>
              <a:gd name="T10" fmla="*/ 2147483647 w 55"/>
              <a:gd name="T11" fmla="*/ 2147483647 h 134"/>
              <a:gd name="T12" fmla="*/ 2147483647 w 55"/>
              <a:gd name="T13" fmla="*/ 2147483647 h 1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5"/>
              <a:gd name="T22" fmla="*/ 0 h 134"/>
              <a:gd name="T23" fmla="*/ 55 w 55"/>
              <a:gd name="T24" fmla="*/ 134 h 13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5" h="134">
                <a:moveTo>
                  <a:pt x="2" y="133"/>
                </a:moveTo>
                <a:cubicBezTo>
                  <a:pt x="0" y="132"/>
                  <a:pt x="26" y="81"/>
                  <a:pt x="26" y="79"/>
                </a:cubicBezTo>
                <a:cubicBezTo>
                  <a:pt x="25" y="76"/>
                  <a:pt x="2" y="66"/>
                  <a:pt x="1" y="62"/>
                </a:cubicBezTo>
                <a:cubicBezTo>
                  <a:pt x="0" y="58"/>
                  <a:pt x="53" y="0"/>
                  <a:pt x="54" y="1"/>
                </a:cubicBezTo>
                <a:cubicBezTo>
                  <a:pt x="55" y="3"/>
                  <a:pt x="29" y="54"/>
                  <a:pt x="30" y="56"/>
                </a:cubicBezTo>
                <a:cubicBezTo>
                  <a:pt x="30" y="58"/>
                  <a:pt x="54" y="68"/>
                  <a:pt x="54" y="73"/>
                </a:cubicBezTo>
                <a:cubicBezTo>
                  <a:pt x="55" y="77"/>
                  <a:pt x="3" y="134"/>
                  <a:pt x="2" y="133"/>
                </a:cubicBezTo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51354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250058" y="315913"/>
            <a:ext cx="10515600" cy="838711"/>
          </a:xfrm>
        </p:spPr>
        <p:txBody>
          <a:bodyPr/>
          <a:lstStyle/>
          <a:p>
            <a:r>
              <a:rPr lang="en-US" altLang="en-US" sz="4000" dirty="0" smtClean="0"/>
              <a:t>Motivation#4: assisting NWDAF data analytics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857" y="1769311"/>
            <a:ext cx="11809413" cy="1884501"/>
          </a:xfrm>
        </p:spPr>
        <p:txBody>
          <a:bodyPr/>
          <a:lstStyle/>
          <a:p>
            <a:pPr marL="538163" indent="-538163">
              <a:defRPr/>
            </a:pPr>
            <a:r>
              <a:rPr lang="en-US" altLang="zh-CN" sz="2000" dirty="0" smtClean="0"/>
              <a:t>Paper “5GAA </a:t>
            </a:r>
            <a:r>
              <a:rPr lang="en-US" altLang="zh-CN" sz="2000" dirty="0"/>
              <a:t>input to 3GPP Rel. 18 </a:t>
            </a:r>
            <a:r>
              <a:rPr lang="en-US" altLang="zh-CN" sz="2000" dirty="0" smtClean="0"/>
              <a:t>Workshop”</a:t>
            </a:r>
            <a:r>
              <a:rPr lang="en-US" altLang="zh-CN" sz="2000" baseline="30000" dirty="0" smtClean="0"/>
              <a:t>[1] </a:t>
            </a:r>
            <a:r>
              <a:rPr lang="en-US" altLang="zh-CN" sz="2000" dirty="0" smtClean="0"/>
              <a:t>points out some advanced </a:t>
            </a:r>
            <a:r>
              <a:rPr lang="en-US" altLang="zh-CN" sz="2000" dirty="0"/>
              <a:t>use cases require high level positioning </a:t>
            </a:r>
            <a:r>
              <a:rPr lang="en-US" altLang="zh-CN" sz="2000" dirty="0" smtClean="0"/>
              <a:t>accuracy. Currently, only cell/TA level parameters are collected for NWDAF </a:t>
            </a:r>
            <a:r>
              <a:rPr lang="en-US" altLang="zh-CN" sz="2000" dirty="0"/>
              <a:t>data </a:t>
            </a:r>
            <a:r>
              <a:rPr lang="en-US" altLang="zh-CN" sz="2000" dirty="0" smtClean="0"/>
              <a:t>analytics. It is expected in R18 NWDAF can retrieve the UE location from LMF in finer granularity.</a:t>
            </a:r>
          </a:p>
          <a:p>
            <a:pPr marL="538163" indent="-538163">
              <a:defRPr/>
            </a:pPr>
            <a:r>
              <a:rPr lang="en-US" sz="2000" dirty="0" smtClean="0"/>
              <a:t>S2-2104425 from DOCOMO</a:t>
            </a:r>
            <a:r>
              <a:rPr lang="en-US" sz="2000" baseline="30000" dirty="0" smtClean="0"/>
              <a:t>[2] </a:t>
            </a:r>
            <a:r>
              <a:rPr lang="en-US" sz="2000" dirty="0" smtClean="0"/>
              <a:t>listed several use </a:t>
            </a:r>
            <a:r>
              <a:rPr lang="en-US" sz="2000" dirty="0"/>
              <a:t>cases e.g. Population flow statistics </a:t>
            </a:r>
            <a:r>
              <a:rPr lang="en-US" sz="2000" dirty="0" smtClean="0"/>
              <a:t>data, </a:t>
            </a:r>
            <a:r>
              <a:rPr lang="en-US" sz="2000" dirty="0"/>
              <a:t>which requires analytics based on the </a:t>
            </a:r>
            <a:r>
              <a:rPr lang="en-US" sz="2000" dirty="0" smtClean="0"/>
              <a:t>finer granularity </a:t>
            </a:r>
            <a:r>
              <a:rPr lang="en-US" sz="2000" dirty="0"/>
              <a:t>of UE location </a:t>
            </a:r>
            <a:r>
              <a:rPr lang="en-US" sz="2000" dirty="0" smtClean="0"/>
              <a:t>information than </a:t>
            </a:r>
            <a:r>
              <a:rPr lang="en-US" altLang="zh-CN" sz="2000" dirty="0" smtClean="0"/>
              <a:t>TA </a:t>
            </a:r>
            <a:r>
              <a:rPr lang="en-US" altLang="zh-CN" sz="2000" dirty="0"/>
              <a:t>or cell level </a:t>
            </a:r>
            <a:r>
              <a:rPr lang="en-US" sz="2000" dirty="0" smtClean="0"/>
              <a:t>.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308" y="3361685"/>
            <a:ext cx="4452420" cy="21609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765002" y="3486528"/>
            <a:ext cx="3750553" cy="1926775"/>
            <a:chOff x="6378330" y="4319522"/>
            <a:chExt cx="3750553" cy="192677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78330" y="4319522"/>
              <a:ext cx="3609145" cy="1743607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6478291" y="5749871"/>
              <a:ext cx="909975" cy="20922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start</a:t>
              </a:r>
              <a:endParaRPr lang="zh-CN" altLang="en-US" dirty="0"/>
            </a:p>
          </p:txBody>
        </p:sp>
        <p:sp>
          <p:nvSpPr>
            <p:cNvPr id="158" name="矩形 157"/>
            <p:cNvSpPr/>
            <p:nvPr/>
          </p:nvSpPr>
          <p:spPr>
            <a:xfrm>
              <a:off x="9218908" y="6037070"/>
              <a:ext cx="909975" cy="20922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finish</a:t>
              </a:r>
              <a:endParaRPr lang="zh-CN" altLang="en-US" dirty="0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454685" y="5425442"/>
            <a:ext cx="2889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/>
              <a:t>5GAA advanced use case</a:t>
            </a:r>
          </a:p>
        </p:txBody>
      </p:sp>
      <p:sp>
        <p:nvSpPr>
          <p:cNvPr id="159" name="文本框 158"/>
          <p:cNvSpPr txBox="1"/>
          <p:nvPr/>
        </p:nvSpPr>
        <p:spPr>
          <a:xfrm>
            <a:off x="742873" y="5440840"/>
            <a:ext cx="46715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/>
              <a:t>Use </a:t>
            </a:r>
            <a:r>
              <a:rPr lang="en-US" altLang="zh-CN" sz="1600" dirty="0"/>
              <a:t>case for </a:t>
            </a:r>
            <a:r>
              <a:rPr lang="en-US" altLang="zh-CN" sz="1600" dirty="0" smtClean="0"/>
              <a:t>“Population </a:t>
            </a:r>
            <a:r>
              <a:rPr lang="en-US" altLang="zh-CN" sz="1600" dirty="0"/>
              <a:t>flow statistics </a:t>
            </a:r>
            <a:r>
              <a:rPr lang="en-US" altLang="zh-CN" sz="1600" dirty="0" smtClean="0"/>
              <a:t>data”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9965" y="5717956"/>
            <a:ext cx="114609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Reference:</a:t>
            </a:r>
          </a:p>
          <a:p>
            <a:pPr marL="342900" indent="-342900">
              <a:buAutoNum type="arabicPeriod"/>
            </a:pPr>
            <a:r>
              <a:rPr lang="en-US" altLang="zh-CN" sz="1400" dirty="0" smtClean="0"/>
              <a:t>https</a:t>
            </a:r>
            <a:r>
              <a:rPr lang="en-US" altLang="zh-CN" sz="1400" dirty="0"/>
              <a:t>://</a:t>
            </a:r>
            <a:r>
              <a:rPr lang="en-US" altLang="zh-CN" sz="1400" dirty="0" smtClean="0"/>
              <a:t>global5g.org/sites/default/files/11%20-205GAA%203GPP%20Rel.18%20Workshop.pdf</a:t>
            </a:r>
          </a:p>
          <a:p>
            <a:pPr marL="342900" indent="-342900">
              <a:buAutoNum type="arabicPeriod"/>
            </a:pPr>
            <a:r>
              <a:rPr lang="en-US" altLang="zh-CN" sz="1400" dirty="0"/>
              <a:t>https://www.3gpp.org/ftp/tsg_sa/WG2_Arch/TSGS2_145E_Electronic_2021-05/Docs/S2-2104425.zip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4539025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 Slid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575756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1AD3342-B2D7-44AB-B447-0EEAFE75289A}" vid="{2A9BC227-3AB3-406C-8329-4CEFEE79DCC2}"/>
    </a:ext>
  </a:extLst>
</a:theme>
</file>

<file path=ppt/theme/theme2.xml><?xml version="1.0" encoding="utf-8"?>
<a:theme xmlns:a="http://schemas.openxmlformats.org/drawingml/2006/main" name="Chart page">
  <a:themeElements>
    <a:clrScheme name="updated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C8102E"/>
      </a:accent2>
      <a:accent3>
        <a:srgbClr val="EA594F"/>
      </a:accent3>
      <a:accent4>
        <a:srgbClr val="F8B53C"/>
      </a:accent4>
      <a:accent5>
        <a:srgbClr val="231815"/>
      </a:accent5>
      <a:accent6>
        <a:srgbClr val="595757"/>
      </a:accent6>
      <a:hlink>
        <a:srgbClr val="898989"/>
      </a:hlink>
      <a:folHlink>
        <a:srgbClr val="B5B5B5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000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800" dirty="0" smtClean="0">
            <a:solidFill>
              <a:schemeClr val="accent2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1AD3342-B2D7-44AB-B447-0EEAFE75289A}" vid="{0566C95E-B10D-4E50-AEA9-2F0B3BA02095}"/>
    </a:ext>
  </a:extLst>
</a:theme>
</file>

<file path=ppt/theme/theme3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1AD3342-B2D7-44AB-B447-0EEAFE75289A}" vid="{16663F97-3F87-4F0C-A339-415FFD08A83B}"/>
    </a:ext>
  </a:extLst>
</a:theme>
</file>

<file path=ppt/theme/theme4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1AD3342-B2D7-44AB-B447-0EEAFE75289A}" vid="{289F26BF-68E3-4534-8B82-5383260B836D}"/>
    </a:ext>
  </a:extLst>
</a:theme>
</file>

<file path=ppt/theme/theme5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PPT模板</Template>
  <TotalTime>36139</TotalTime>
  <Words>437</Words>
  <Application>Microsoft Office PowerPoint</Application>
  <PresentationFormat>自定义</PresentationFormat>
  <Paragraphs>43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黑体</vt:lpstr>
      <vt:lpstr>宋体</vt:lpstr>
      <vt:lpstr>Microsoft YaHei</vt:lpstr>
      <vt:lpstr>Arial</vt:lpstr>
      <vt:lpstr>Calibri</vt:lpstr>
      <vt:lpstr>Calibri Light</vt:lpstr>
      <vt:lpstr>Times New Roman</vt:lpstr>
      <vt:lpstr>1_Title Slide</vt:lpstr>
      <vt:lpstr>Chart page</vt:lpstr>
      <vt:lpstr>4_Chart page</vt:lpstr>
      <vt:lpstr>End page</vt:lpstr>
      <vt:lpstr>1_Office Theme</vt:lpstr>
      <vt:lpstr>Office Theme</vt:lpstr>
      <vt:lpstr>New SID on Enhancement to the 5GC LoCation Services Phase 3</vt:lpstr>
      <vt:lpstr>Motivation#1: location data security</vt:lpstr>
      <vt:lpstr>Motivation#2: support of LPHAP</vt:lpstr>
      <vt:lpstr>Motivation#3: Uu+PC5 combined positioning </vt:lpstr>
      <vt:lpstr>Motivation#4: assisting NWDAF data analytics 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fanyan (A)</dc:creator>
  <cp:lastModifiedBy>Huawei User</cp:lastModifiedBy>
  <cp:revision>522</cp:revision>
  <dcterms:created xsi:type="dcterms:W3CDTF">2018-11-29T10:16:29Z</dcterms:created>
  <dcterms:modified xsi:type="dcterms:W3CDTF">2021-08-10T14:30:54Z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(3)4R3e8jBFQO94BKdOlsX4Bfiy0vmi3vMzbblCphvsGc2tYwPR6whCnYVXbAZA+7Wg1fQRoGNA
2hHVj24xjFA894JDUZyI/Z6AEOwBzgfiKbMP5VyDdvBJoIR9KgIVjiD6k9IvbsKZV6Mvt6QW
mFtomkgNoEVFirJ3JU9fMVIyV+xxdameq/ZFqXAGT/116sFjhxssMPxpM4D6nf9qb7IYGz8b
o3cyO17TlzizwABDVu</vt:lpwstr>
  </property>
  <property fmtid="{D5CDD505-2E9C-101B-9397-08002B2CF9AE}" pid="3" name="_2015_ms_pID_7253431">
    <vt:lpwstr>7n5bZut9EpZq/G5vTRjgVWC8qRDloOh+41d6MkOJqBiRJEkh/WrNrg
vvIQgsUz1JULIojuwBEdqlVfxkDNPwlTMNL4D6PsHChfDj4OWQQp2+l1aHQxHC6t4L6zEtYG
nqMwK0G1zXSvdhxKykh3wj2YMrORaB3TVb1rqWsjTyvxydJSno1lHyL82jRPZv7i+PfchKh+
hB/BtWBcL+CCX6PjWmkUk3HXuq4XXPqhXL+b</vt:lpwstr>
  </property>
  <property fmtid="{D5CDD505-2E9C-101B-9397-08002B2CF9AE}" pid="4" name="_2015_ms_pID_7253432">
    <vt:lpwstr>0w==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1619419413</vt:lpwstr>
  </property>
</Properties>
</file>